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8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5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9" r:id="rId6"/>
    <p:sldId id="258" r:id="rId7"/>
    <p:sldId id="259" r:id="rId8"/>
    <p:sldId id="267" r:id="rId9"/>
    <p:sldId id="270" r:id="rId10"/>
    <p:sldId id="271" r:id="rId11"/>
    <p:sldId id="260" r:id="rId12"/>
    <p:sldId id="264" r:id="rId13"/>
    <p:sldId id="262" r:id="rId14"/>
    <p:sldId id="268" r:id="rId15"/>
    <p:sldId id="265" r:id="rId16"/>
    <p:sldId id="266" r:id="rId17"/>
  </p:sldIdLst>
  <p:sldSz cx="18288000" cy="10287000"/>
  <p:notesSz cx="6858000" cy="9144000"/>
  <p:embeddedFontLst>
    <p:embeddedFont>
      <p:font typeface="Arial Black" panose="020B0A04020102020204" charset="0"/>
      <p:bold r:id="rId21"/>
    </p:embeddedFont>
    <p:embeddedFont>
      <p:font typeface="Barlow SemiCondensed Bold" panose="00000806000000000000"/>
      <p:bold r:id="rId22"/>
    </p:embeddedFont>
    <p:embeddedFont>
      <p:font typeface="Bahnschrift SemiBold" panose="020B0502040204020203" charset="0"/>
      <p:bold r:id="rId23"/>
    </p:embeddedFont>
    <p:embeddedFont>
      <p:font typeface="Barlow Condensed" panose="00000506000000000000"/>
      <p:regular r:id="rId24"/>
    </p:embeddedFont>
    <p:embeddedFont>
      <p:font typeface="Segoe UI" panose="020B0502040204020203" charset="0"/>
      <p:regular r:id="rId25"/>
    </p:embeddedFont>
    <p:embeddedFont>
      <p:font typeface="Barlow SemiCondensed Medium" panose="00000606000000000000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2" userDrawn="1">
          <p15:clr>
            <a:srgbClr val="A4A3A4"/>
          </p15:clr>
        </p15:guide>
        <p15:guide id="2" pos="2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02"/>
        <p:guide pos="2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5" Type="http://schemas.openxmlformats.org/officeDocument/2006/relationships/slideLayout" Target="../slideLayouts/slideLayout7.xml"/><Relationship Id="rId34" Type="http://schemas.openxmlformats.org/officeDocument/2006/relationships/tags" Target="../tags/tag27.xml"/><Relationship Id="rId33" Type="http://schemas.openxmlformats.org/officeDocument/2006/relationships/tags" Target="../tags/tag26.xml"/><Relationship Id="rId32" Type="http://schemas.openxmlformats.org/officeDocument/2006/relationships/image" Target="../media/image43.png"/><Relationship Id="rId31" Type="http://schemas.openxmlformats.org/officeDocument/2006/relationships/tags" Target="../tags/tag25.xml"/><Relationship Id="rId30" Type="http://schemas.openxmlformats.org/officeDocument/2006/relationships/tags" Target="../tags/tag24.xml"/><Relationship Id="rId3" Type="http://schemas.openxmlformats.org/officeDocument/2006/relationships/tags" Target="../tags/tag3.xml"/><Relationship Id="rId29" Type="http://schemas.openxmlformats.org/officeDocument/2006/relationships/tags" Target="../tags/tag23.xml"/><Relationship Id="rId28" Type="http://schemas.openxmlformats.org/officeDocument/2006/relationships/tags" Target="../tags/tag22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tags" Target="../tags/tag17.xml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tags" Target="../tags/tag2.xml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image" Target="../media/image18.svg"/><Relationship Id="rId14" Type="http://schemas.openxmlformats.org/officeDocument/2006/relationships/image" Target="../media/image17.png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image" Target="../media/image7.svg"/><Relationship Id="rId10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9.svg"/><Relationship Id="rId7" Type="http://schemas.openxmlformats.org/officeDocument/2006/relationships/image" Target="../media/image8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1.svg"/><Relationship Id="rId11" Type="http://schemas.openxmlformats.org/officeDocument/2006/relationships/image" Target="../media/image10.png"/><Relationship Id="rId10" Type="http://schemas.openxmlformats.org/officeDocument/2006/relationships/image" Target="../media/image18.sv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9.svg"/><Relationship Id="rId10" Type="http://schemas.openxmlformats.org/officeDocument/2006/relationships/image" Target="../media/image8.png"/><Relationship Id="rId1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3.svg"/><Relationship Id="rId14" Type="http://schemas.openxmlformats.org/officeDocument/2006/relationships/image" Target="../media/image12.png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image" Target="../media/image9.svg"/><Relationship Id="rId10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22.jpeg"/><Relationship Id="rId7" Type="http://schemas.openxmlformats.org/officeDocument/2006/relationships/image" Target="../media/image14.jpe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7.sv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24.jpe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.svg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22.jpeg"/><Relationship Id="rId7" Type="http://schemas.openxmlformats.org/officeDocument/2006/relationships/image" Target="../media/image14.jpe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8.svg"/><Relationship Id="rId1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11.svg"/><Relationship Id="rId7" Type="http://schemas.openxmlformats.org/officeDocument/2006/relationships/image" Target="../media/image10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.svg"/><Relationship Id="rId1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9637" y="5281959"/>
            <a:ext cx="4929839" cy="4269018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l="-26916" r="-2691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256833" y="797575"/>
            <a:ext cx="4929839" cy="426901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43616" r="-4361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 rot="0">
            <a:off x="4151460" y="3025782"/>
            <a:ext cx="4929839" cy="4269018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865" r="-14865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 rot="7221679">
            <a:off x="4308741" y="8797660"/>
            <a:ext cx="2884378" cy="2496298"/>
          </a:xfrm>
          <a:custGeom>
            <a:avLst/>
            <a:gdLst/>
            <a:ahLst/>
            <a:cxnLst/>
            <a:rect l="l" t="t" r="r" b="b"/>
            <a:pathLst>
              <a:path w="2884378" h="2496298">
                <a:moveTo>
                  <a:pt x="0" y="0"/>
                </a:moveTo>
                <a:lnTo>
                  <a:pt x="2884378" y="0"/>
                </a:lnTo>
                <a:lnTo>
                  <a:pt x="2884378" y="2496298"/>
                </a:lnTo>
                <a:lnTo>
                  <a:pt x="0" y="2496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221679">
            <a:off x="6568621" y="7500246"/>
            <a:ext cx="2884378" cy="2496298"/>
          </a:xfrm>
          <a:custGeom>
            <a:avLst/>
            <a:gdLst/>
            <a:ahLst/>
            <a:cxnLst/>
            <a:rect l="l" t="t" r="r" b="b"/>
            <a:pathLst>
              <a:path w="2884378" h="2496298">
                <a:moveTo>
                  <a:pt x="0" y="0"/>
                </a:moveTo>
                <a:lnTo>
                  <a:pt x="2884378" y="0"/>
                </a:lnTo>
                <a:lnTo>
                  <a:pt x="2884378" y="2496297"/>
                </a:lnTo>
                <a:lnTo>
                  <a:pt x="0" y="2496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578320">
            <a:off x="4309494" y="6223850"/>
            <a:ext cx="2890352" cy="2501469"/>
          </a:xfrm>
          <a:custGeom>
            <a:avLst/>
            <a:gdLst/>
            <a:ahLst/>
            <a:cxnLst/>
            <a:rect l="l" t="t" r="r" b="b"/>
            <a:pathLst>
              <a:path w="2890352" h="2501469">
                <a:moveTo>
                  <a:pt x="0" y="0"/>
                </a:moveTo>
                <a:lnTo>
                  <a:pt x="2890353" y="0"/>
                </a:lnTo>
                <a:lnTo>
                  <a:pt x="2890353" y="2501469"/>
                </a:lnTo>
                <a:lnTo>
                  <a:pt x="0" y="2501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578320">
            <a:off x="2055139" y="7484251"/>
            <a:ext cx="2890352" cy="2501469"/>
          </a:xfrm>
          <a:custGeom>
            <a:avLst/>
            <a:gdLst/>
            <a:ahLst/>
            <a:cxnLst/>
            <a:rect l="l" t="t" r="r" b="b"/>
            <a:pathLst>
              <a:path w="2890352" h="2501469">
                <a:moveTo>
                  <a:pt x="0" y="0"/>
                </a:moveTo>
                <a:lnTo>
                  <a:pt x="2890352" y="0"/>
                </a:lnTo>
                <a:lnTo>
                  <a:pt x="2890352" y="2501468"/>
                </a:lnTo>
                <a:lnTo>
                  <a:pt x="0" y="2501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221679">
            <a:off x="4727669" y="305160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221679">
            <a:off x="-1463589" y="3882246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578320">
            <a:off x="6979753" y="-1002569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3578320">
            <a:off x="6994168" y="163264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578320">
            <a:off x="-1580206" y="118843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816465" y="3787775"/>
            <a:ext cx="8234045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ct val="200000"/>
              </a:lnSpc>
            </a:pPr>
            <a:r>
              <a:rPr sz="3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Customer Churn</a:t>
            </a:r>
            <a:r>
              <a:rPr lang="en-US" altLang="en-US" sz="3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Analysis and Prediction</a:t>
            </a:r>
            <a:r>
              <a:rPr sz="3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– EDA &amp; Modeling</a:t>
            </a:r>
            <a:endParaRPr lang="en-US" sz="3200" b="1" spc="387">
              <a:solidFill>
                <a:schemeClr val="bg1"/>
              </a:solidFill>
              <a:latin typeface="Arial Black" panose="020B0A04020102020204" charset="0"/>
              <a:ea typeface="Barlow SemiCondensed Bold" panose="00000806000000000000"/>
              <a:cs typeface="Arial Black" panose="020B0A04020102020204" charset="0"/>
              <a:sym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639979" y="7402829"/>
            <a:ext cx="435665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20"/>
              </a:lnSpc>
              <a:spcBef>
                <a:spcPct val="0"/>
              </a:spcBef>
            </a:pPr>
            <a:r>
              <a:rPr lang="en-US" sz="3195" spc="89">
                <a:solidFill>
                  <a:srgbClr val="FFFFFF"/>
                </a:solidFill>
                <a:latin typeface="Bahnschrift SemiBold" panose="020B0502040204020203" charset="0"/>
                <a:ea typeface="Barlow Condensed" panose="00000506000000000000"/>
                <a:cs typeface="Bahnschrift SemiBold" panose="020B0502040204020203" charset="0"/>
                <a:sym typeface="Barlow Condensed" panose="00000506000000000000"/>
              </a:rPr>
              <a:t>Praveenkumar A</a:t>
            </a:r>
            <a:endParaRPr lang="en-US" sz="3195" spc="89">
              <a:solidFill>
                <a:srgbClr val="FFFFFF"/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Barlow Condensed" panose="00000506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/>
          <p:cNvGrpSpPr/>
          <p:nvPr>
            <p:custDataLst>
              <p:tags r:id="rId1"/>
            </p:custDataLst>
          </p:nvPr>
        </p:nvGrpSpPr>
        <p:grpSpPr>
          <a:xfrm rot="0">
            <a:off x="772795" y="3778885"/>
            <a:ext cx="5637530" cy="2240915"/>
            <a:chOff x="0" y="0"/>
            <a:chExt cx="1453191" cy="1777177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5" name="Freeform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453191" cy="1777177"/>
            </a:xfrm>
            <a:custGeom>
              <a:avLst/>
              <a:gdLst/>
              <a:ahLst/>
              <a:cxnLst/>
              <a:rect l="l" t="t" r="r" b="b"/>
              <a:pathLst>
                <a:path w="1453191" h="1777177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grpFill/>
          </p:spPr>
        </p:sp>
        <p:sp>
          <p:nvSpPr>
            <p:cNvPr id="36" name="TextBox 4"/>
            <p:cNvSpPr txBox="1"/>
            <p:nvPr>
              <p:custDataLst>
                <p:tags r:id="rId3"/>
              </p:custDataLst>
            </p:nvPr>
          </p:nvSpPr>
          <p:spPr>
            <a:xfrm>
              <a:off x="0" y="-38100"/>
              <a:ext cx="1453191" cy="18152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" name="Group 2"/>
          <p:cNvGrpSpPr/>
          <p:nvPr>
            <p:custDataLst>
              <p:tags r:id="rId4"/>
            </p:custDataLst>
          </p:nvPr>
        </p:nvGrpSpPr>
        <p:grpSpPr>
          <a:xfrm rot="0">
            <a:off x="772160" y="1435735"/>
            <a:ext cx="5637530" cy="2240915"/>
            <a:chOff x="0" y="0"/>
            <a:chExt cx="1453191" cy="1777177"/>
          </a:xfrm>
        </p:grpSpPr>
        <p:sp>
          <p:nvSpPr>
            <p:cNvPr id="3" name="Freeform 3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453191" cy="1777177"/>
            </a:xfrm>
            <a:custGeom>
              <a:avLst/>
              <a:gdLst/>
              <a:ahLst/>
              <a:cxnLst/>
              <a:rect l="l" t="t" r="r" b="b"/>
              <a:pathLst>
                <a:path w="1453191" h="1777177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solidFill>
              <a:srgbClr val="4F6A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19600" y="-723900"/>
            <a:ext cx="8847455" cy="170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r">
              <a:lnSpc>
                <a:spcPts val="13325"/>
              </a:lnSpc>
            </a:pPr>
            <a:r>
              <a:rPr lang="en-US" altLang="en-US" sz="3200" b="1" spc="405">
                <a:solidFill>
                  <a:srgbClr val="4F6A92"/>
                </a:solidFill>
                <a:latin typeface="Arial Black" panose="020B0A04020102020204" charset="0"/>
                <a:ea typeface="Barlow SemiCondensed Bold" panose="00000806000000000000"/>
                <a:cs typeface="Arial Black" panose="020B0A04020102020204" charset="0"/>
                <a:sym typeface="Barlow SemiCondensed Bold" panose="00000806000000000000"/>
              </a:rPr>
              <a:t>--- Summary of Model Results ---</a:t>
            </a:r>
            <a:endParaRPr lang="en-US" altLang="en-US" sz="3200" b="1" spc="405">
              <a:solidFill>
                <a:srgbClr val="4F6A92"/>
              </a:solidFill>
              <a:latin typeface="Arial Black" panose="020B0A04020102020204" charset="0"/>
              <a:ea typeface="Barlow SemiCondensed Bold" panose="00000806000000000000"/>
              <a:cs typeface="Arial Black" panose="020B0A04020102020204" charset="0"/>
              <a:sym typeface="Barlow SemiCondensed Bold" panose="00000806000000000000"/>
            </a:endParaRPr>
          </a:p>
        </p:txBody>
      </p:sp>
      <p:grpSp>
        <p:nvGrpSpPr>
          <p:cNvPr id="6" name="Group 6"/>
          <p:cNvGrpSpPr/>
          <p:nvPr>
            <p:custDataLst>
              <p:tags r:id="rId6"/>
            </p:custDataLst>
          </p:nvPr>
        </p:nvGrpSpPr>
        <p:grpSpPr>
          <a:xfrm rot="0">
            <a:off x="6499860" y="1435735"/>
            <a:ext cx="5637530" cy="2240915"/>
            <a:chOff x="0" y="0"/>
            <a:chExt cx="1453191" cy="1777177"/>
          </a:xfrm>
        </p:grpSpPr>
        <p:sp>
          <p:nvSpPr>
            <p:cNvPr id="7" name="Freeform 7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453191" cy="1777177"/>
            </a:xfrm>
            <a:custGeom>
              <a:avLst/>
              <a:gdLst/>
              <a:ahLst/>
              <a:cxnLst/>
              <a:rect l="l" t="t" r="r" b="b"/>
              <a:pathLst>
                <a:path w="1453191" h="1777177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solidFill>
              <a:srgbClr val="AECCE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>
            <p:custDataLst>
              <p:tags r:id="rId8"/>
            </p:custDataLst>
          </p:nvPr>
        </p:nvGrpSpPr>
        <p:grpSpPr>
          <a:xfrm rot="0">
            <a:off x="12226925" y="1435735"/>
            <a:ext cx="5637530" cy="2240915"/>
            <a:chOff x="0" y="0"/>
            <a:chExt cx="1453191" cy="1777177"/>
          </a:xfrm>
        </p:grpSpPr>
        <p:sp>
          <p:nvSpPr>
            <p:cNvPr id="14" name="Freeform 14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453191" cy="1777177"/>
            </a:xfrm>
            <a:custGeom>
              <a:avLst/>
              <a:gdLst/>
              <a:ahLst/>
              <a:cxnLst/>
              <a:rect l="l" t="t" r="r" b="b"/>
              <a:pathLst>
                <a:path w="1453191" h="1777177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solidFill>
              <a:srgbClr val="B2DFE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Freeform 18"/>
          <p:cNvSpPr/>
          <p:nvPr/>
        </p:nvSpPr>
        <p:spPr>
          <a:xfrm rot="7221679">
            <a:off x="1203718" y="-1297255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3578320">
            <a:off x="-929344" y="135999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3578320">
            <a:off x="16601920" y="800141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2"/>
          <p:cNvSpPr txBox="1"/>
          <p:nvPr>
            <p:custDataLst>
              <p:tags r:id="rId16"/>
            </p:custDataLst>
          </p:nvPr>
        </p:nvSpPr>
        <p:spPr>
          <a:xfrm>
            <a:off x="1187450" y="1741805"/>
            <a:ext cx="5034915" cy="2400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340"/>
              </a:lnSpc>
            </a:pPr>
            <a:r>
              <a:rPr lang="en-US" altLang="en-US" sz="4000" b="1">
                <a:solidFill>
                  <a:schemeClr val="tx1"/>
                </a:solidFill>
                <a:latin typeface="Bahnschrift SemiBold" panose="020B0502040204020203" charset="0"/>
                <a:ea typeface="Barlow SemiCondensed Bold" panose="00000806000000000000"/>
                <a:cs typeface="Bahnschrift SemiBold" panose="020B0502040204020203" charset="0"/>
                <a:sym typeface="Barlow SemiCondensed Bold" panose="00000806000000000000"/>
              </a:rPr>
              <a:t>Random Forest:</a:t>
            </a:r>
            <a:endParaRPr lang="en-US" altLang="en-US" sz="4000" b="1">
              <a:solidFill>
                <a:schemeClr val="tx1"/>
              </a:solidFill>
              <a:latin typeface="Bahnschrift SemiBold" panose="020B0502040204020203" charset="0"/>
              <a:ea typeface="Barlow SemiCondensed Bold" panose="00000806000000000000"/>
              <a:cs typeface="Bahnschrift SemiBold" panose="020B0502040204020203" charset="0"/>
              <a:sym typeface="Barlow SemiCondensed Bold" panose="00000806000000000000"/>
            </a:endParaRPr>
          </a:p>
          <a:p>
            <a:pPr algn="ctr">
              <a:lnSpc>
                <a:spcPts val="3340"/>
              </a:lnSpc>
            </a:pPr>
            <a:endParaRPr lang="en-US" altLang="en-US" sz="4000" b="1">
              <a:solidFill>
                <a:schemeClr val="tx1"/>
              </a:solidFill>
              <a:latin typeface="Bahnschrift SemiBold" panose="020B0502040204020203" charset="0"/>
              <a:ea typeface="Barlow SemiCondensed Bold" panose="00000806000000000000"/>
              <a:cs typeface="Bahnschrift SemiBold" panose="020B0502040204020203" charset="0"/>
              <a:sym typeface="Barlow SemiCondensed Bold" panose="00000806000000000000"/>
            </a:endParaRPr>
          </a:p>
        </p:txBody>
      </p:sp>
      <p:sp>
        <p:nvSpPr>
          <p:cNvPr id="28" name="TextBox 25"/>
          <p:cNvSpPr txBox="1"/>
          <p:nvPr>
            <p:custDataLst>
              <p:tags r:id="rId17"/>
            </p:custDataLst>
          </p:nvPr>
        </p:nvSpPr>
        <p:spPr>
          <a:xfrm>
            <a:off x="1562100" y="2283460"/>
            <a:ext cx="4243705" cy="2520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Accuracy: 0.77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  Recall for Churn: 0.57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</p:txBody>
      </p:sp>
      <p:sp>
        <p:nvSpPr>
          <p:cNvPr id="29" name="TextBox 22"/>
          <p:cNvSpPr txBox="1"/>
          <p:nvPr>
            <p:custDataLst>
              <p:tags r:id="rId18"/>
            </p:custDataLst>
          </p:nvPr>
        </p:nvSpPr>
        <p:spPr>
          <a:xfrm>
            <a:off x="6515100" y="1677670"/>
            <a:ext cx="5650865" cy="6057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340"/>
              </a:lnSpc>
            </a:pPr>
            <a:r>
              <a:rPr lang="en-US" altLang="en-US" sz="4000" b="1">
                <a:solidFill>
                  <a:schemeClr val="tx1"/>
                </a:solidFill>
                <a:latin typeface="Bahnschrift SemiBold" panose="020B0502040204020203" charset="0"/>
                <a:ea typeface="Barlow SemiCondensed Bold" panose="00000806000000000000"/>
                <a:cs typeface="Bahnschrift SemiBold" panose="020B0502040204020203" charset="0"/>
                <a:sym typeface="Barlow SemiCondensed Bold" panose="00000806000000000000"/>
              </a:rPr>
              <a:t>Support Vector Machine:</a:t>
            </a:r>
            <a:endParaRPr lang="en-US" altLang="en-US" sz="4000" b="1">
              <a:solidFill>
                <a:schemeClr val="tx1"/>
              </a:solidFill>
              <a:latin typeface="Bahnschrift SemiBold" panose="020B0502040204020203" charset="0"/>
              <a:ea typeface="Barlow SemiCondensed Bold" panose="00000806000000000000"/>
              <a:cs typeface="Bahnschrift SemiBold" panose="020B0502040204020203" charset="0"/>
              <a:sym typeface="Barlow SemiCondensed Bold" panose="00000806000000000000"/>
            </a:endParaRPr>
          </a:p>
          <a:p>
            <a:pPr algn="ctr">
              <a:lnSpc>
                <a:spcPts val="3340"/>
              </a:lnSpc>
            </a:pPr>
            <a:endParaRPr lang="en-US" altLang="en-US" sz="4000" b="1">
              <a:solidFill>
                <a:schemeClr val="tx1"/>
              </a:solidFill>
              <a:latin typeface="Bahnschrift SemiBold" panose="020B0502040204020203" charset="0"/>
              <a:ea typeface="Barlow SemiCondensed Bold" panose="00000806000000000000"/>
              <a:cs typeface="Bahnschrift SemiBold" panose="020B0502040204020203" charset="0"/>
              <a:sym typeface="Barlow SemiCondensed Bold" panose="00000806000000000000"/>
            </a:endParaRPr>
          </a:p>
        </p:txBody>
      </p:sp>
      <p:sp>
        <p:nvSpPr>
          <p:cNvPr id="30" name="TextBox 25"/>
          <p:cNvSpPr txBox="1"/>
          <p:nvPr>
            <p:custDataLst>
              <p:tags r:id="rId19"/>
            </p:custDataLst>
          </p:nvPr>
        </p:nvSpPr>
        <p:spPr>
          <a:xfrm>
            <a:off x="7196455" y="2211070"/>
            <a:ext cx="4243705" cy="2520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Accuracy: 0.78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  Recall for Churn: 0.65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</p:txBody>
      </p:sp>
      <p:sp>
        <p:nvSpPr>
          <p:cNvPr id="31" name="TextBox 22"/>
          <p:cNvSpPr txBox="1"/>
          <p:nvPr>
            <p:custDataLst>
              <p:tags r:id="rId20"/>
            </p:custDataLst>
          </p:nvPr>
        </p:nvSpPr>
        <p:spPr>
          <a:xfrm>
            <a:off x="12458700" y="1601470"/>
            <a:ext cx="5034915" cy="2400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340"/>
              </a:lnSpc>
            </a:pPr>
            <a:r>
              <a:rPr lang="en-US" altLang="en-US" sz="4000" b="1">
                <a:solidFill>
                  <a:schemeClr val="tx1"/>
                </a:solidFill>
                <a:latin typeface="Bahnschrift SemiBold" panose="020B0502040204020203" charset="0"/>
                <a:ea typeface="Barlow SemiCondensed Bold" panose="00000806000000000000"/>
                <a:cs typeface="Bahnschrift SemiBold" panose="020B0502040204020203" charset="0"/>
                <a:sym typeface="Barlow SemiCondensed Bold" panose="00000806000000000000"/>
              </a:rPr>
              <a:t>LightGBM</a:t>
            </a:r>
            <a:endParaRPr lang="en-US" altLang="en-US" sz="4000" b="1">
              <a:solidFill>
                <a:schemeClr val="tx1"/>
              </a:solidFill>
              <a:latin typeface="Bahnschrift SemiBold" panose="020B0502040204020203" charset="0"/>
              <a:ea typeface="Barlow SemiCondensed Bold" panose="00000806000000000000"/>
              <a:cs typeface="Bahnschrift SemiBold" panose="020B0502040204020203" charset="0"/>
              <a:sym typeface="Barlow SemiCondensed Bold" panose="00000806000000000000"/>
            </a:endParaRPr>
          </a:p>
        </p:txBody>
      </p:sp>
      <p:sp>
        <p:nvSpPr>
          <p:cNvPr id="32" name="TextBox 25"/>
          <p:cNvSpPr txBox="1"/>
          <p:nvPr>
            <p:custDataLst>
              <p:tags r:id="rId21"/>
            </p:custDataLst>
          </p:nvPr>
        </p:nvSpPr>
        <p:spPr>
          <a:xfrm>
            <a:off x="12763500" y="2253615"/>
            <a:ext cx="4243705" cy="2520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Accuracy: 0.78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  Recall for Churn: 0.63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</p:txBody>
      </p:sp>
      <p:grpSp>
        <p:nvGrpSpPr>
          <p:cNvPr id="10" name="Group 6"/>
          <p:cNvGrpSpPr/>
          <p:nvPr>
            <p:custDataLst>
              <p:tags r:id="rId22"/>
            </p:custDataLst>
          </p:nvPr>
        </p:nvGrpSpPr>
        <p:grpSpPr>
          <a:xfrm rot="0">
            <a:off x="6499860" y="3771900"/>
            <a:ext cx="5637530" cy="2240915"/>
            <a:chOff x="0" y="0"/>
            <a:chExt cx="1453191" cy="1777177"/>
          </a:xfrm>
          <a:solidFill>
            <a:schemeClr val="bg2">
              <a:lumMod val="75000"/>
            </a:schemeClr>
          </a:solidFill>
        </p:grpSpPr>
        <p:sp>
          <p:nvSpPr>
            <p:cNvPr id="11" name="Freeform 7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453191" cy="1777177"/>
            </a:xfrm>
            <a:custGeom>
              <a:avLst/>
              <a:gdLst/>
              <a:ahLst/>
              <a:cxnLst/>
              <a:rect l="l" t="t" r="r" b="b"/>
              <a:pathLst>
                <a:path w="1453191" h="1777177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grpFill/>
          </p:spPr>
        </p:sp>
        <p:sp>
          <p:nvSpPr>
            <p:cNvPr id="12" name="TextBox 8"/>
            <p:cNvSpPr txBox="1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schemeClr val="bg2">
                    <a:lumMod val="50000"/>
                  </a:schemeClr>
                </a:solidFill>
                <a:highlight>
                  <a:srgbClr val="00FF00"/>
                </a:highlight>
              </a:endParaRPr>
            </a:p>
          </p:txBody>
        </p:sp>
      </p:grpSp>
      <p:grpSp>
        <p:nvGrpSpPr>
          <p:cNvPr id="16" name="Group 13"/>
          <p:cNvGrpSpPr/>
          <p:nvPr>
            <p:custDataLst>
              <p:tags r:id="rId24"/>
            </p:custDataLst>
          </p:nvPr>
        </p:nvGrpSpPr>
        <p:grpSpPr>
          <a:xfrm rot="0">
            <a:off x="12226925" y="3771900"/>
            <a:ext cx="5637530" cy="2240915"/>
            <a:chOff x="0" y="0"/>
            <a:chExt cx="1453191" cy="177717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7" name="Freeform 14"/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1453191" cy="1777177"/>
            </a:xfrm>
            <a:custGeom>
              <a:avLst/>
              <a:gdLst/>
              <a:ahLst/>
              <a:cxnLst/>
              <a:rect l="l" t="t" r="r" b="b"/>
              <a:pathLst>
                <a:path w="1453191" h="1777177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grpFill/>
          </p:spPr>
        </p:sp>
        <p:sp>
          <p:nvSpPr>
            <p:cNvPr id="21" name="TextBox 15"/>
            <p:cNvSpPr txBox="1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26"/>
            </p:custDataLst>
          </p:nvPr>
        </p:nvSpPr>
        <p:spPr>
          <a:xfrm>
            <a:off x="1187450" y="4033520"/>
            <a:ext cx="5034915" cy="2400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340"/>
              </a:lnSpc>
            </a:pPr>
            <a:r>
              <a:rPr lang="en-US" altLang="en-US" sz="4000" b="1">
                <a:solidFill>
                  <a:schemeClr val="tx1"/>
                </a:solidFill>
                <a:latin typeface="Bahnschrift SemiBold" panose="020B0502040204020203" charset="0"/>
                <a:ea typeface="Barlow SemiCondensed Bold" panose="00000806000000000000"/>
                <a:cs typeface="Bahnschrift SemiBold" panose="020B0502040204020203" charset="0"/>
                <a:sym typeface="Barlow SemiCondensed Bold" panose="00000806000000000000"/>
              </a:rPr>
              <a:t>Logistic Regression:</a:t>
            </a:r>
            <a:endParaRPr lang="en-US" altLang="en-US" sz="4000" b="1">
              <a:solidFill>
                <a:schemeClr val="tx1"/>
              </a:solidFill>
              <a:latin typeface="Bahnschrift SemiBold" panose="020B0502040204020203" charset="0"/>
              <a:ea typeface="Barlow SemiCondensed Bold" panose="00000806000000000000"/>
              <a:cs typeface="Bahnschrift SemiBold" panose="020B0502040204020203" charset="0"/>
              <a:sym typeface="Barlow SemiCondensed Bold" panose="00000806000000000000"/>
            </a:endParaRPr>
          </a:p>
          <a:p>
            <a:pPr algn="ctr">
              <a:lnSpc>
                <a:spcPts val="3340"/>
              </a:lnSpc>
            </a:pPr>
            <a:endParaRPr lang="en-US" altLang="en-US" sz="4000" b="1">
              <a:solidFill>
                <a:schemeClr val="tx1"/>
              </a:solidFill>
              <a:latin typeface="Bahnschrift SemiBold" panose="020B0502040204020203" charset="0"/>
              <a:ea typeface="Barlow SemiCondensed Bold" panose="00000806000000000000"/>
              <a:cs typeface="Bahnschrift SemiBold" panose="020B0502040204020203" charset="0"/>
              <a:sym typeface="Barlow SemiCondensed Bold" panose="00000806000000000000"/>
            </a:endParaRPr>
          </a:p>
        </p:txBody>
      </p:sp>
      <p:sp>
        <p:nvSpPr>
          <p:cNvPr id="23" name="TextBox 25"/>
          <p:cNvSpPr txBox="1"/>
          <p:nvPr>
            <p:custDataLst>
              <p:tags r:id="rId27"/>
            </p:custDataLst>
          </p:nvPr>
        </p:nvSpPr>
        <p:spPr>
          <a:xfrm>
            <a:off x="1562100" y="4575175"/>
            <a:ext cx="4243705" cy="2520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Accuracy: 0.74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  Recall for Churn: 0.79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</p:txBody>
      </p:sp>
      <p:sp>
        <p:nvSpPr>
          <p:cNvPr id="24" name="TextBox 22"/>
          <p:cNvSpPr txBox="1"/>
          <p:nvPr>
            <p:custDataLst>
              <p:tags r:id="rId28"/>
            </p:custDataLst>
          </p:nvPr>
        </p:nvSpPr>
        <p:spPr>
          <a:xfrm>
            <a:off x="6515100" y="4013835"/>
            <a:ext cx="5650865" cy="6057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340"/>
              </a:lnSpc>
            </a:pPr>
            <a:r>
              <a:rPr lang="en-US" altLang="en-US" sz="4000" b="1">
                <a:solidFill>
                  <a:schemeClr val="tx1"/>
                </a:solidFill>
                <a:latin typeface="Bahnschrift SemiBold" panose="020B0502040204020203" charset="0"/>
                <a:ea typeface="Barlow SemiCondensed Bold" panose="00000806000000000000"/>
                <a:cs typeface="Bahnschrift SemiBold" panose="020B0502040204020203" charset="0"/>
                <a:sym typeface="Barlow SemiCondensed Bold" panose="00000806000000000000"/>
              </a:rPr>
              <a:t>XGBoost :</a:t>
            </a:r>
            <a:endParaRPr lang="en-US" altLang="en-US" sz="4000" b="1">
              <a:solidFill>
                <a:schemeClr val="tx1"/>
              </a:solidFill>
              <a:latin typeface="Bahnschrift SemiBold" panose="020B0502040204020203" charset="0"/>
              <a:ea typeface="Barlow SemiCondensed Bold" panose="00000806000000000000"/>
              <a:cs typeface="Bahnschrift SemiBold" panose="020B0502040204020203" charset="0"/>
              <a:sym typeface="Barlow SemiCondensed Bold" panose="00000806000000000000"/>
            </a:endParaRPr>
          </a:p>
        </p:txBody>
      </p:sp>
      <p:sp>
        <p:nvSpPr>
          <p:cNvPr id="25" name="TextBox 25"/>
          <p:cNvSpPr txBox="1"/>
          <p:nvPr>
            <p:custDataLst>
              <p:tags r:id="rId29"/>
            </p:custDataLst>
          </p:nvPr>
        </p:nvSpPr>
        <p:spPr>
          <a:xfrm>
            <a:off x="7196455" y="4547235"/>
            <a:ext cx="4243705" cy="2520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Accuracy: 0.78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  Recall for Churn: 0.64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</p:txBody>
      </p:sp>
      <p:sp>
        <p:nvSpPr>
          <p:cNvPr id="26" name="TextBox 22"/>
          <p:cNvSpPr txBox="1"/>
          <p:nvPr>
            <p:custDataLst>
              <p:tags r:id="rId30"/>
            </p:custDataLst>
          </p:nvPr>
        </p:nvSpPr>
        <p:spPr>
          <a:xfrm>
            <a:off x="12458700" y="3937635"/>
            <a:ext cx="5034915" cy="2400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340"/>
              </a:lnSpc>
            </a:pPr>
            <a:r>
              <a:rPr lang="en-US" altLang="en-US" sz="4000" b="1">
                <a:solidFill>
                  <a:schemeClr val="tx1"/>
                </a:solidFill>
                <a:latin typeface="Bahnschrift SemiBold" panose="020B0502040204020203" charset="0"/>
                <a:ea typeface="Barlow SemiCondensed Bold" panose="00000806000000000000"/>
                <a:cs typeface="Bahnschrift SemiBold" panose="020B0502040204020203" charset="0"/>
                <a:sym typeface="Barlow SemiCondensed Bold" panose="00000806000000000000"/>
              </a:rPr>
              <a:t>CatBoost :</a:t>
            </a:r>
            <a:endParaRPr lang="en-US" altLang="en-US" sz="4000" b="1">
              <a:solidFill>
                <a:schemeClr val="tx1"/>
              </a:solidFill>
              <a:latin typeface="Bahnschrift SemiBold" panose="020B0502040204020203" charset="0"/>
              <a:ea typeface="Barlow SemiCondensed Bold" panose="00000806000000000000"/>
              <a:cs typeface="Bahnschrift SemiBold" panose="020B0502040204020203" charset="0"/>
              <a:sym typeface="Barlow SemiCondensed Bold" panose="00000806000000000000"/>
            </a:endParaRPr>
          </a:p>
        </p:txBody>
      </p:sp>
      <p:sp>
        <p:nvSpPr>
          <p:cNvPr id="33" name="TextBox 25"/>
          <p:cNvSpPr txBox="1"/>
          <p:nvPr>
            <p:custDataLst>
              <p:tags r:id="rId31"/>
            </p:custDataLst>
          </p:nvPr>
        </p:nvSpPr>
        <p:spPr>
          <a:xfrm>
            <a:off x="12763500" y="4589780"/>
            <a:ext cx="4243705" cy="2520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Accuracy: 0.79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altLang="en-US" sz="2805" b="1">
                <a:solidFill>
                  <a:schemeClr val="tx1"/>
                </a:solidFill>
                <a:latin typeface="Bahnschrift SemiBold" panose="020B0502040204020203" charset="0"/>
                <a:ea typeface="Barlow SemiCondensed Medium" panose="00000606000000000000"/>
                <a:cs typeface="Bahnschrift SemiBold" panose="020B0502040204020203" charset="0"/>
                <a:sym typeface="Barlow SemiCondensed Medium" panose="00000606000000000000"/>
              </a:rPr>
              <a:t>  Recall for Churn: 0.64</a:t>
            </a:r>
            <a:endParaRPr lang="en-US" altLang="en-US" sz="2805" b="1">
              <a:solidFill>
                <a:schemeClr val="tx1"/>
              </a:solidFill>
              <a:latin typeface="Bahnschrift SemiBold" panose="020B0502040204020203" charset="0"/>
              <a:ea typeface="Barlow SemiCondensed Medium" panose="00000606000000000000"/>
              <a:cs typeface="Bahnschrift SemiBold" panose="020B0502040204020203" charset="0"/>
              <a:sym typeface="Barlow SemiCondensed Medium" panose="0000060600000000000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95295" y="6013450"/>
            <a:ext cx="13241020" cy="4266565"/>
          </a:xfrm>
          <a:prstGeom prst="rect">
            <a:avLst/>
          </a:prstGeom>
        </p:spPr>
      </p:pic>
      <p:grpSp>
        <p:nvGrpSpPr>
          <p:cNvPr id="39" name="Group 6"/>
          <p:cNvGrpSpPr/>
          <p:nvPr>
            <p:custDataLst>
              <p:tags r:id="rId33"/>
            </p:custDataLst>
          </p:nvPr>
        </p:nvGrpSpPr>
        <p:grpSpPr>
          <a:xfrm rot="5400000">
            <a:off x="-97790" y="6762750"/>
            <a:ext cx="3545205" cy="2642235"/>
            <a:chOff x="0" y="0"/>
            <a:chExt cx="1453191" cy="177717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0" name="Freeform 7"/>
            <p:cNvSpPr/>
            <p:nvPr>
              <p:custDataLst>
                <p:tags r:id="rId34"/>
              </p:custDataLst>
            </p:nvPr>
          </p:nvSpPr>
          <p:spPr>
            <a:xfrm>
              <a:off x="0" y="0"/>
              <a:ext cx="1453191" cy="1777177"/>
            </a:xfrm>
            <a:custGeom>
              <a:avLst/>
              <a:gdLst/>
              <a:ahLst/>
              <a:cxnLst/>
              <a:rect l="l" t="t" r="r" b="b"/>
              <a:pathLst>
                <a:path w="1453191" h="1777177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grpFill/>
          </p:spPr>
        </p:sp>
        <p:sp>
          <p:nvSpPr>
            <p:cNvPr id="41" name="TextBox 8"/>
            <p:cNvSpPr txBox="1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srgbClr val="92D050"/>
                </a:solidFill>
              </a:endParaRPr>
            </a:p>
          </p:txBody>
        </p:sp>
      </p:grpSp>
      <p:sp>
        <p:nvSpPr>
          <p:cNvPr id="42" name="Text Box 41"/>
          <p:cNvSpPr txBox="1"/>
          <p:nvPr/>
        </p:nvSpPr>
        <p:spPr>
          <a:xfrm>
            <a:off x="353695" y="6667500"/>
            <a:ext cx="2611755" cy="2457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None/>
            </a:pPr>
            <a:r>
              <a:rPr lang="en-US" b="1"/>
              <a:t>Different Prameters  may give different score</a:t>
            </a:r>
            <a:endParaRPr lang="en-US" b="1"/>
          </a:p>
          <a:p>
            <a:pPr indent="0">
              <a:buNone/>
            </a:pPr>
            <a:endParaRPr lang="en-US" b="1"/>
          </a:p>
          <a:p>
            <a:pPr indent="0">
              <a:buNone/>
            </a:pPr>
            <a:r>
              <a:rPr lang="en-US" b="1"/>
              <a:t>I’ve used Label Encoding</a:t>
            </a:r>
            <a:endParaRPr lang="en-US" b="1"/>
          </a:p>
          <a:p>
            <a:pPr indent="0">
              <a:buNone/>
            </a:pPr>
            <a:endParaRPr lang="en-US" b="1"/>
          </a:p>
          <a:p>
            <a:pPr indent="0">
              <a:buNone/>
            </a:pPr>
            <a:r>
              <a:rPr lang="en-US" b="1"/>
              <a:t>OneHot Encoding may give better result for SVM , LR</a:t>
            </a:r>
            <a:endParaRPr lang="en-US" b="1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221679">
            <a:off x="-127424" y="2042488"/>
            <a:ext cx="7262896" cy="6285707"/>
          </a:xfrm>
          <a:custGeom>
            <a:avLst/>
            <a:gdLst/>
            <a:ahLst/>
            <a:cxnLst/>
            <a:rect l="l" t="t" r="r" b="b"/>
            <a:pathLst>
              <a:path w="7262896" h="6285707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221679">
            <a:off x="5540799" y="5224978"/>
            <a:ext cx="7262896" cy="6285707"/>
          </a:xfrm>
          <a:custGeom>
            <a:avLst/>
            <a:gdLst/>
            <a:ahLst/>
            <a:cxnLst/>
            <a:rect l="l" t="t" r="r" b="b"/>
            <a:pathLst>
              <a:path w="7262896" h="6285707">
                <a:moveTo>
                  <a:pt x="0" y="0"/>
                </a:moveTo>
                <a:lnTo>
                  <a:pt x="7262896" y="0"/>
                </a:lnTo>
                <a:lnTo>
                  <a:pt x="7262896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21679">
            <a:off x="5540799" y="-1204425"/>
            <a:ext cx="7262896" cy="6285707"/>
          </a:xfrm>
          <a:custGeom>
            <a:avLst/>
            <a:gdLst/>
            <a:ahLst/>
            <a:cxnLst/>
            <a:rect l="l" t="t" r="r" b="b"/>
            <a:pathLst>
              <a:path w="7262896" h="6285707">
                <a:moveTo>
                  <a:pt x="0" y="0"/>
                </a:moveTo>
                <a:lnTo>
                  <a:pt x="7262896" y="0"/>
                </a:lnTo>
                <a:lnTo>
                  <a:pt x="7262896" y="6285706"/>
                </a:lnTo>
                <a:lnTo>
                  <a:pt x="0" y="6285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221679">
            <a:off x="11152527" y="2042488"/>
            <a:ext cx="7262896" cy="6285707"/>
          </a:xfrm>
          <a:custGeom>
            <a:avLst/>
            <a:gdLst/>
            <a:ahLst/>
            <a:cxnLst/>
            <a:rect l="l" t="t" r="r" b="b"/>
            <a:pathLst>
              <a:path w="7262896" h="6285707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221679">
            <a:off x="-677795" y="8402657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221679">
            <a:off x="16059714" y="-570679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78320">
            <a:off x="1619059" y="711683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578320">
            <a:off x="13684513" y="68154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578320">
            <a:off x="15967228" y="2137176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578320">
            <a:off x="-684556" y="5784649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086600" y="1866900"/>
            <a:ext cx="4752975" cy="21507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1" indent="0" algn="just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Higher monthly charges increase churn probability</a:t>
            </a:r>
            <a:endParaRPr lang="en-US" sz="3200" spc="104">
              <a:solidFill>
                <a:srgbClr val="4F6A92"/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Barlow Condensed" panose="00000506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705776" y="6590999"/>
            <a:ext cx="5140609" cy="3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000"/>
              </a:lnSpc>
              <a:spcBef>
                <a:spcPct val="0"/>
              </a:spcBef>
            </a:pPr>
            <a:r>
              <a:rPr sz="374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Internet service type influences churn rates</a:t>
            </a:r>
            <a:endParaRPr sz="374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0" lvl="1" indent="0" algn="just">
              <a:lnSpc>
                <a:spcPts val="4000"/>
              </a:lnSpc>
              <a:spcBef>
                <a:spcPct val="0"/>
              </a:spcBef>
            </a:pPr>
            <a:endParaRPr sz="374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0" lvl="1" indent="0" algn="just">
              <a:lnSpc>
                <a:spcPts val="4000"/>
              </a:lnSpc>
              <a:spcBef>
                <a:spcPct val="0"/>
              </a:spcBef>
            </a:pPr>
            <a:r>
              <a:rPr sz="374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Feature importance shows tenure, contract type, and charges are critical factors</a:t>
            </a:r>
            <a:endParaRPr lang="en-US" sz="3740" spc="104">
              <a:solidFill>
                <a:srgbClr val="4F6A92"/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Barlow Condensed" panose="00000506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5400" y="3848100"/>
            <a:ext cx="4732655" cy="23793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1" indent="0" algn="jus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74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Month-to-month contract customers are more likely to churn</a:t>
            </a:r>
            <a:endParaRPr lang="en-US" sz="3740" spc="104">
              <a:solidFill>
                <a:srgbClr val="4F6A92"/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Barlow Condensed" panose="00000506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44545" y="4709773"/>
            <a:ext cx="4725921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000"/>
              </a:lnSpc>
              <a:spcBef>
                <a:spcPct val="0"/>
              </a:spcBef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Customers with longer tenure are more loyal</a:t>
            </a:r>
            <a:endParaRPr lang="en-US" sz="3200" spc="104">
              <a:solidFill>
                <a:srgbClr val="4F6A92"/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Barlow Condensed" panose="00000506000000000000"/>
            </a:endParaRPr>
          </a:p>
        </p:txBody>
      </p:sp>
      <p:sp>
        <p:nvSpPr>
          <p:cNvPr id="12" name="Curved Down Ribbon 11"/>
          <p:cNvSpPr/>
          <p:nvPr/>
        </p:nvSpPr>
        <p:spPr>
          <a:xfrm rot="10800000">
            <a:off x="609600" y="342900"/>
            <a:ext cx="4240530" cy="990600"/>
          </a:xfrm>
          <a:prstGeom prst="ellipseRibb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752600" y="419100"/>
            <a:ext cx="60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Insights</a:t>
            </a:r>
            <a:endParaRPr lang="en-US" sz="28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66700"/>
            <a:ext cx="6705600" cy="461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66700"/>
            <a:ext cx="8181975" cy="4609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219700"/>
            <a:ext cx="6705600" cy="486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5067300"/>
            <a:ext cx="8181975" cy="5067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214484" y="446880"/>
            <a:ext cx="4929839" cy="4269018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l="-14946" r="-149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10286702" y="-1687629"/>
            <a:ext cx="4929839" cy="426901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 rot="0">
            <a:off x="10286702" y="2754504"/>
            <a:ext cx="4929839" cy="4269018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46" r="-149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14214484" y="4989282"/>
            <a:ext cx="4929839" cy="4269018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 rot="0">
            <a:off x="10286702" y="7194973"/>
            <a:ext cx="4929839" cy="4269018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37691" r="-3769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 rot="7221679">
            <a:off x="17141079" y="7760486"/>
            <a:ext cx="2600981" cy="2251031"/>
          </a:xfrm>
          <a:custGeom>
            <a:avLst/>
            <a:gdLst/>
            <a:ahLst/>
            <a:cxnLst/>
            <a:rect l="l" t="t" r="r" b="b"/>
            <a:pathLst>
              <a:path w="2600981" h="2251031">
                <a:moveTo>
                  <a:pt x="0" y="0"/>
                </a:moveTo>
                <a:lnTo>
                  <a:pt x="2600981" y="0"/>
                </a:lnTo>
                <a:lnTo>
                  <a:pt x="2600981" y="2251031"/>
                </a:lnTo>
                <a:lnTo>
                  <a:pt x="0" y="2251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578320">
            <a:off x="15057775" y="8868815"/>
            <a:ext cx="2606369" cy="2255694"/>
          </a:xfrm>
          <a:custGeom>
            <a:avLst/>
            <a:gdLst/>
            <a:ahLst/>
            <a:cxnLst/>
            <a:rect l="l" t="t" r="r" b="b"/>
            <a:pathLst>
              <a:path w="2606369" h="2255694">
                <a:moveTo>
                  <a:pt x="0" y="0"/>
                </a:moveTo>
                <a:lnTo>
                  <a:pt x="2606369" y="0"/>
                </a:lnTo>
                <a:lnTo>
                  <a:pt x="2606369" y="2255694"/>
                </a:lnTo>
                <a:lnTo>
                  <a:pt x="0" y="2255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221679">
            <a:off x="7700791" y="416239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3578320">
            <a:off x="9952875" y="-891489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578320">
            <a:off x="9967290" y="1743724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04800" y="251460"/>
            <a:ext cx="6106795" cy="861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6715"/>
              </a:lnSpc>
              <a:spcBef>
                <a:spcPct val="0"/>
              </a:spcBef>
            </a:pPr>
            <a:r>
              <a:rPr sz="3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Business Value</a:t>
            </a:r>
            <a:endParaRPr lang="en-US" sz="3200" b="1" spc="204">
              <a:solidFill>
                <a:schemeClr val="bg1"/>
              </a:solidFill>
              <a:latin typeface="Arial Black" panose="020B0A04020102020204" charset="0"/>
              <a:ea typeface="Barlow Condensed Bold" panose="00000806000000000000"/>
              <a:cs typeface="Arial Black" panose="020B0A04020102020204" charset="0"/>
              <a:sym typeface="+mn-ea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381169" y="2933424"/>
            <a:ext cx="8841373" cy="590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lvl="1" indent="-457200" algn="just">
              <a:lnSpc>
                <a:spcPct val="150000"/>
              </a:lnSpc>
              <a:spcBef>
                <a:spcPct val="0"/>
              </a:spcBef>
              <a:buSzPct val="80000"/>
              <a:buFont typeface="Wingdings" panose="05000000000000000000" charset="0"/>
              <a:buChar char="q"/>
            </a:pPr>
            <a:r>
              <a:rPr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Reduce customer loss through </a:t>
            </a:r>
            <a:r>
              <a:rPr sz="3200">
                <a:solidFill>
                  <a:srgbClr val="FFFF00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proactive strategies</a:t>
            </a:r>
            <a:endParaRPr sz="3200">
              <a:solidFill>
                <a:srgbClr val="FFFF00"/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SzPct val="80000"/>
              <a:buFont typeface="Wingdings" panose="05000000000000000000" charset="0"/>
              <a:buChar char="q"/>
            </a:pPr>
            <a:r>
              <a:rPr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Increase customer lifetime value</a:t>
            </a:r>
            <a:endParaRPr sz="32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SzPct val="80000"/>
              <a:buFont typeface="Wingdings" panose="05000000000000000000" charset="0"/>
              <a:buChar char="q"/>
            </a:pPr>
            <a:r>
              <a:rPr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Improve customer satisfaction with </a:t>
            </a:r>
            <a:r>
              <a:rPr sz="3200">
                <a:solidFill>
                  <a:srgbClr val="FFFF00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personalized offers</a:t>
            </a:r>
            <a:endParaRPr sz="32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SzPct val="80000"/>
              <a:buFont typeface="Wingdings" panose="05000000000000000000" charset="0"/>
              <a:buChar char="q"/>
            </a:pPr>
            <a:r>
              <a:rPr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Use results to design </a:t>
            </a:r>
            <a:r>
              <a:rPr sz="3200">
                <a:solidFill>
                  <a:srgbClr val="FFFF00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targeted retention offers</a:t>
            </a:r>
            <a:endParaRPr sz="3200">
              <a:solidFill>
                <a:srgbClr val="FFFF00"/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SzPct val="80000"/>
              <a:buFont typeface="Wingdings" panose="05000000000000000000" charset="0"/>
              <a:buChar char="q"/>
            </a:pPr>
            <a:endParaRPr lang="en-US" sz="3200" spc="104">
              <a:solidFill>
                <a:srgbClr val="FFFF00"/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061283" y="2200354"/>
            <a:ext cx="11215913" cy="9712475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l="-26916" r="-2691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-304800" y="144780"/>
            <a:ext cx="11598275" cy="2454910"/>
            <a:chOff x="0" y="0"/>
            <a:chExt cx="3140374" cy="6465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40374" cy="646547"/>
            </a:xfrm>
            <a:custGeom>
              <a:avLst/>
              <a:gdLst/>
              <a:ahLst/>
              <a:cxnLst/>
              <a:rect l="l" t="t" r="r" b="b"/>
              <a:pathLst>
                <a:path w="3140374" h="646547">
                  <a:moveTo>
                    <a:pt x="2937174" y="0"/>
                  </a:moveTo>
                  <a:lnTo>
                    <a:pt x="0" y="0"/>
                  </a:lnTo>
                  <a:lnTo>
                    <a:pt x="0" y="646547"/>
                  </a:lnTo>
                  <a:lnTo>
                    <a:pt x="2937174" y="646547"/>
                  </a:lnTo>
                  <a:lnTo>
                    <a:pt x="3140374" y="323273"/>
                  </a:lnTo>
                  <a:lnTo>
                    <a:pt x="2937174" y="0"/>
                  </a:lnTo>
                  <a:close/>
                </a:path>
              </a:pathLst>
            </a:custGeom>
            <a:solidFill>
              <a:srgbClr val="AECCE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026074" cy="68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 rot="7221679">
            <a:off x="11119384" y="566131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221679">
            <a:off x="15762394" y="489931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221679">
            <a:off x="14269575" y="8976744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578320">
            <a:off x="11043941" y="3176720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578320">
            <a:off x="13398387" y="1883618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578320">
            <a:off x="13398387" y="-781662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578320">
            <a:off x="16531260" y="754149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578320">
            <a:off x="9941200" y="754149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31737" y="658871"/>
            <a:ext cx="10581946" cy="170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25"/>
              </a:lnSpc>
            </a:pPr>
            <a:r>
              <a:rPr sz="6600">
                <a:solidFill>
                  <a:schemeClr val="accent1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Conclusion</a:t>
            </a:r>
            <a:endParaRPr lang="en-US" sz="6600" b="1" spc="405">
              <a:solidFill>
                <a:schemeClr val="accent1">
                  <a:lumMod val="50000"/>
                </a:schemeClr>
              </a:solidFill>
              <a:latin typeface="Arial Black" panose="020B0A04020102020204" charset="0"/>
              <a:ea typeface="Barlow SemiCondensed Semi-Bold" panose="00000706000000000000"/>
              <a:cs typeface="Arial Black" panose="020B0A04020102020204" charset="0"/>
              <a:sym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30225" y="2781300"/>
            <a:ext cx="8523605" cy="6328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lvl="0" indent="-742950" algn="l">
              <a:lnSpc>
                <a:spcPts val="4935"/>
              </a:lnSpc>
              <a:spcBef>
                <a:spcPct val="0"/>
              </a:spcBef>
              <a:buFont typeface="+mj-lt"/>
              <a:buAutoNum type="alphaLcPeriod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EDA revealed key patterns behind churn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742950" lvl="0" indent="-742950" algn="l">
              <a:lnSpc>
                <a:spcPts val="4935"/>
              </a:lnSpc>
              <a:spcBef>
                <a:spcPct val="0"/>
              </a:spcBef>
              <a:buFont typeface="+mj-lt"/>
              <a:buAutoNum type="alphaLcPeriod"/>
            </a:pPr>
            <a:r>
              <a:rPr sz="3200">
                <a:solidFill>
                  <a:schemeClr val="tx2">
                    <a:lumMod val="60000"/>
                    <a:lumOff val="40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SMOTE balanced the dataset</a:t>
            </a: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for fairer predictions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742950" lvl="0" indent="-742950" algn="l">
              <a:lnSpc>
                <a:spcPts val="4935"/>
              </a:lnSpc>
              <a:spcBef>
                <a:spcPct val="0"/>
              </a:spcBef>
              <a:buFont typeface="+mj-lt"/>
              <a:buAutoNum type="alphaLcPeriod"/>
            </a:pPr>
            <a:r>
              <a:rPr lang="en-US" sz="3200">
                <a:solidFill>
                  <a:schemeClr val="tx2">
                    <a:lumMod val="60000"/>
                    <a:lumOff val="40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CatBoost</a:t>
            </a:r>
            <a:r>
              <a:rPr sz="3200">
                <a:solidFill>
                  <a:schemeClr val="tx2">
                    <a:lumMod val="60000"/>
                    <a:lumOff val="40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</a:t>
            </a:r>
            <a:r>
              <a:rPr lang="en-US"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provides the most Accuracy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742950" lvl="0" indent="-742950" algn="l">
              <a:lnSpc>
                <a:spcPts val="4935"/>
              </a:lnSpc>
              <a:spcBef>
                <a:spcPct val="0"/>
              </a:spcBef>
              <a:buFont typeface="+mj-lt"/>
              <a:buAutoNum type="alphaLcPeriod"/>
            </a:pPr>
            <a:r>
              <a:rPr lang="en-US" sz="3200">
                <a:solidFill>
                  <a:schemeClr val="tx2">
                    <a:lumMod val="60000"/>
                    <a:lumOff val="40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Logistic Regression</a:t>
            </a:r>
            <a:r>
              <a:rPr lang="en-US"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</a:t>
            </a: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provided reliable churn prediction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742950" lvl="0" indent="-742950" algn="l">
              <a:lnSpc>
                <a:spcPts val="4935"/>
              </a:lnSpc>
              <a:spcBef>
                <a:spcPct val="0"/>
              </a:spcBef>
              <a:buFont typeface="+mj-lt"/>
              <a:buAutoNum type="alphaLcPeriod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Insights can guide customer retention strategies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742950" lvl="0" indent="-742950" algn="l">
              <a:lnSpc>
                <a:spcPts val="4935"/>
              </a:lnSpc>
              <a:spcBef>
                <a:spcPct val="0"/>
              </a:spcBef>
              <a:buFont typeface="+mj-lt"/>
              <a:buAutoNum type="alphaLcPeriod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Future improvements include real-time prediction and advanced ML models</a:t>
            </a:r>
            <a:endParaRPr lang="en-US" sz="3200">
              <a:solidFill>
                <a:srgbClr val="4F6A92"/>
              </a:solidFill>
              <a:latin typeface="Bahnschrift SemiBold" panose="020B0502040204020203" charset="0"/>
              <a:ea typeface="Barlow SemiCondensed" panose="00000506000000000000"/>
              <a:cs typeface="Bahnschrift SemiBold" panose="020B0502040204020203" charset="0"/>
              <a:sym typeface="Barlow SemiCondensed" panose="0000050600000000000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497956" y="-761551"/>
            <a:ext cx="6742124" cy="583837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2497956" y="5389840"/>
            <a:ext cx="6742124" cy="583837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 rot="0">
            <a:off x="-2715706" y="2327777"/>
            <a:ext cx="6742124" cy="583837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9554" r="-1955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 rot="7221679">
            <a:off x="-87955" y="8370039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221679">
            <a:off x="-242648" y="-420709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578320">
            <a:off x="2164129" y="706231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578320">
            <a:off x="2009436" y="-1728437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578320">
            <a:off x="2178543" y="9697524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578320">
            <a:off x="2023851" y="906776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525000" y="114390"/>
            <a:ext cx="8539914" cy="170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325"/>
              </a:lnSpc>
            </a:pPr>
            <a:r>
              <a:rPr sz="3200">
                <a:solidFill>
                  <a:schemeClr val="tx2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Objective</a:t>
            </a:r>
            <a:endParaRPr lang="en-US" sz="3200" b="1" spc="405">
              <a:solidFill>
                <a:schemeClr val="tx2"/>
              </a:solidFill>
              <a:latin typeface="Arial Black" panose="020B0A04020102020204" charset="0"/>
              <a:ea typeface="Barlow SemiCondensed Bold" panose="00000806000000000000"/>
              <a:cs typeface="Arial Black" panose="020B0A04020102020204" charset="0"/>
              <a:sym typeface="+mn-e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72740" y="2095696"/>
            <a:ext cx="8082435" cy="664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lvl="1" indent="-7429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Understand customer churn behavior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742950" lvl="1" indent="-7429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Identify important churn factors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742950" lvl="1" indent="-7429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Balance dataset for fair predictions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742950" lvl="1" indent="-7429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Build a machine learning model to predict churn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742950" lvl="1" indent="-7429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Provide business insights for retention strategies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742950" lvl="1" indent="-7429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Deploy churn prediction as a business tool</a:t>
            </a:r>
            <a:endParaRPr lang="en-US" sz="3200" spc="104">
              <a:solidFill>
                <a:srgbClr val="4F6A92"/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Barlow Condensed" panose="0000050600000000000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generated-image"/>
          <p:cNvPicPr>
            <a:picLocks noChangeAspect="1"/>
          </p:cNvPicPr>
          <p:nvPr/>
        </p:nvPicPr>
        <p:blipFill>
          <a:blip r:embed="rId1"/>
          <a:srcRect l="6498" t="4873" r="74732" b="66973"/>
          <a:stretch>
            <a:fillRect/>
          </a:stretch>
        </p:blipFill>
        <p:spPr>
          <a:xfrm>
            <a:off x="7010400" y="770255"/>
            <a:ext cx="1441450" cy="1260475"/>
          </a:xfrm>
          <a:prstGeom prst="rect">
            <a:avLst/>
          </a:prstGeom>
          <a:ln w="28575">
            <a:solidFill>
              <a:schemeClr val="tx1"/>
            </a:solidFill>
            <a:prstDash val="lgDashDotDot"/>
          </a:ln>
        </p:spPr>
      </p:pic>
      <p:pic>
        <p:nvPicPr>
          <p:cNvPr id="9" name="Picture 8" descr="generated-image (1)"/>
          <p:cNvPicPr>
            <a:picLocks noChangeAspect="1"/>
          </p:cNvPicPr>
          <p:nvPr/>
        </p:nvPicPr>
        <p:blipFill>
          <a:blip r:embed="rId2"/>
          <a:srcRect t="9746" b="51269"/>
          <a:stretch>
            <a:fillRect/>
          </a:stretch>
        </p:blipFill>
        <p:spPr>
          <a:xfrm>
            <a:off x="1219200" y="6814185"/>
            <a:ext cx="4418330" cy="1442085"/>
          </a:xfrm>
          <a:prstGeom prst="rect">
            <a:avLst/>
          </a:prstGeom>
          <a:ln w="19050">
            <a:solidFill>
              <a:schemeClr val="tx1"/>
            </a:solidFill>
            <a:prstDash val="lgDashDotDot"/>
          </a:ln>
        </p:spPr>
      </p:pic>
      <p:pic>
        <p:nvPicPr>
          <p:cNvPr id="11" name="Picture 10" descr="generated-image"/>
          <p:cNvPicPr>
            <a:picLocks noChangeAspect="1"/>
          </p:cNvPicPr>
          <p:nvPr/>
        </p:nvPicPr>
        <p:blipFill>
          <a:blip r:embed="rId1"/>
          <a:srcRect l="4873" t="36548" r="72384" b="29340"/>
          <a:stretch>
            <a:fillRect/>
          </a:stretch>
        </p:blipFill>
        <p:spPr>
          <a:xfrm>
            <a:off x="11290300" y="3695700"/>
            <a:ext cx="1442085" cy="1442085"/>
          </a:xfrm>
          <a:prstGeom prst="rect">
            <a:avLst/>
          </a:prstGeom>
          <a:ln w="19050">
            <a:solidFill>
              <a:schemeClr val="tx1"/>
            </a:solidFill>
            <a:prstDash val="lgDashDotDot"/>
          </a:ln>
        </p:spPr>
      </p:pic>
      <p:pic>
        <p:nvPicPr>
          <p:cNvPr id="12" name="Picture 11" descr="generated-image"/>
          <p:cNvPicPr>
            <a:picLocks noChangeAspect="1"/>
          </p:cNvPicPr>
          <p:nvPr/>
        </p:nvPicPr>
        <p:blipFill>
          <a:blip r:embed="rId1"/>
          <a:srcRect l="27616" r="31772" b="65888"/>
          <a:stretch>
            <a:fillRect/>
          </a:stretch>
        </p:blipFill>
        <p:spPr>
          <a:xfrm>
            <a:off x="12192000" y="770255"/>
            <a:ext cx="2543175" cy="1424305"/>
          </a:xfrm>
          <a:prstGeom prst="rect">
            <a:avLst/>
          </a:prstGeom>
          <a:ln w="19050">
            <a:solidFill>
              <a:schemeClr val="tx1"/>
            </a:solidFill>
            <a:prstDash val="lgDashDotDot"/>
          </a:ln>
        </p:spPr>
      </p:pic>
      <p:pic>
        <p:nvPicPr>
          <p:cNvPr id="14" name="Picture 13" descr="generated-image"/>
          <p:cNvPicPr>
            <a:picLocks noChangeAspect="1"/>
          </p:cNvPicPr>
          <p:nvPr/>
        </p:nvPicPr>
        <p:blipFill>
          <a:blip r:embed="rId1"/>
          <a:srcRect l="74022" t="68223" r="9007"/>
          <a:stretch>
            <a:fillRect/>
          </a:stretch>
        </p:blipFill>
        <p:spPr>
          <a:xfrm>
            <a:off x="15843885" y="7200900"/>
            <a:ext cx="1371600" cy="1326515"/>
          </a:xfrm>
          <a:prstGeom prst="rect">
            <a:avLst/>
          </a:prstGeom>
          <a:ln w="19050">
            <a:solidFill>
              <a:schemeClr val="tx1"/>
            </a:solidFill>
            <a:prstDash val="lgDashDotDot"/>
          </a:ln>
        </p:spPr>
      </p:pic>
      <p:pic>
        <p:nvPicPr>
          <p:cNvPr id="15" name="Picture 14" descr="generated-image"/>
          <p:cNvPicPr>
            <a:picLocks noChangeAspect="1"/>
          </p:cNvPicPr>
          <p:nvPr/>
        </p:nvPicPr>
        <p:blipFill>
          <a:blip r:embed="rId1"/>
          <a:srcRect t="65787" r="29146"/>
          <a:stretch>
            <a:fillRect/>
          </a:stretch>
        </p:blipFill>
        <p:spPr>
          <a:xfrm>
            <a:off x="1219200" y="5372100"/>
            <a:ext cx="4418330" cy="1442085"/>
          </a:xfrm>
          <a:prstGeom prst="rect">
            <a:avLst/>
          </a:prstGeom>
          <a:ln w="19050">
            <a:solidFill>
              <a:schemeClr val="tx1"/>
            </a:solidFill>
            <a:prstDash val="lgDashDotDot"/>
          </a:ln>
        </p:spPr>
      </p:pic>
      <p:pic>
        <p:nvPicPr>
          <p:cNvPr id="16" name="Picture 15" descr="generated-image"/>
          <p:cNvPicPr>
            <a:picLocks noChangeAspect="1"/>
          </p:cNvPicPr>
          <p:nvPr/>
        </p:nvPicPr>
        <p:blipFill>
          <a:blip r:embed="rId1"/>
          <a:srcRect l="25992" t="31675" r="28523" b="29340"/>
          <a:stretch>
            <a:fillRect/>
          </a:stretch>
        </p:blipFill>
        <p:spPr>
          <a:xfrm>
            <a:off x="6392545" y="3771900"/>
            <a:ext cx="2522855" cy="1442085"/>
          </a:xfrm>
          <a:prstGeom prst="rect">
            <a:avLst/>
          </a:prstGeom>
          <a:ln w="19050">
            <a:solidFill>
              <a:schemeClr val="tx1"/>
            </a:solidFill>
            <a:prstDash val="lgDashDotDot"/>
          </a:ln>
        </p:spPr>
      </p:pic>
      <p:pic>
        <p:nvPicPr>
          <p:cNvPr id="17" name="Picture 16" descr="generated-image (3)"/>
          <p:cNvPicPr>
            <a:picLocks noChangeAspect="1"/>
          </p:cNvPicPr>
          <p:nvPr/>
        </p:nvPicPr>
        <p:blipFill>
          <a:blip r:embed="rId3"/>
          <a:srcRect l="25210" t="66728" r="59960" b="8804"/>
          <a:stretch>
            <a:fillRect/>
          </a:stretch>
        </p:blipFill>
        <p:spPr>
          <a:xfrm>
            <a:off x="7086600" y="7242175"/>
            <a:ext cx="1501775" cy="1442085"/>
          </a:xfrm>
          <a:prstGeom prst="rect">
            <a:avLst/>
          </a:prstGeom>
        </p:spPr>
      </p:pic>
      <p:pic>
        <p:nvPicPr>
          <p:cNvPr id="18" name="Picture 17" descr="generated-image (3)"/>
          <p:cNvPicPr>
            <a:picLocks noChangeAspect="1"/>
          </p:cNvPicPr>
          <p:nvPr/>
        </p:nvPicPr>
        <p:blipFill>
          <a:blip r:embed="rId3"/>
          <a:srcRect l="45119" t="13438" r="34120" b="31047"/>
          <a:stretch>
            <a:fillRect/>
          </a:stretch>
        </p:blipFill>
        <p:spPr>
          <a:xfrm>
            <a:off x="15773400" y="3162300"/>
            <a:ext cx="1442085" cy="2571115"/>
          </a:xfrm>
          <a:prstGeom prst="rect">
            <a:avLst/>
          </a:prstGeom>
          <a:ln w="19050">
            <a:solidFill>
              <a:schemeClr val="tx1"/>
            </a:solidFill>
            <a:prstDash val="lgDashDotDot"/>
          </a:ln>
        </p:spPr>
      </p:pic>
      <p:pic>
        <p:nvPicPr>
          <p:cNvPr id="19" name="Picture 18" descr="generated-image (3)"/>
          <p:cNvPicPr>
            <a:picLocks noChangeAspect="1"/>
          </p:cNvPicPr>
          <p:nvPr/>
        </p:nvPicPr>
        <p:blipFill>
          <a:blip r:embed="rId3"/>
          <a:srcRect l="71503" t="13346" r="3287" b="66636"/>
          <a:stretch>
            <a:fillRect/>
          </a:stretch>
        </p:blipFill>
        <p:spPr>
          <a:xfrm>
            <a:off x="1219200" y="3848100"/>
            <a:ext cx="2723515" cy="1442085"/>
          </a:xfrm>
          <a:prstGeom prst="rect">
            <a:avLst/>
          </a:prstGeom>
          <a:ln w="19050">
            <a:solidFill>
              <a:schemeClr val="tx1"/>
            </a:solidFill>
            <a:prstDash val="lgDashDotDot"/>
          </a:ln>
        </p:spPr>
      </p:pic>
      <p:pic>
        <p:nvPicPr>
          <p:cNvPr id="20" name="Picture 19" descr="generated-image (3)"/>
          <p:cNvPicPr>
            <a:picLocks noChangeAspect="1"/>
          </p:cNvPicPr>
          <p:nvPr/>
        </p:nvPicPr>
        <p:blipFill>
          <a:blip r:embed="rId3"/>
          <a:srcRect l="46602" t="69045" r="35603" b="6580"/>
          <a:stretch>
            <a:fillRect/>
          </a:stretch>
        </p:blipFill>
        <p:spPr>
          <a:xfrm>
            <a:off x="11286490" y="7242175"/>
            <a:ext cx="1445895" cy="144208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816610" y="876300"/>
            <a:ext cx="4968240" cy="1063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dist"/>
            <a:r>
              <a:rPr lang="en-US" sz="3600">
                <a:solidFill>
                  <a:schemeClr val="bg1"/>
                </a:solidFill>
                <a:highlight>
                  <a:srgbClr val="808080"/>
                </a:highlight>
                <a:latin typeface="Arial Black" panose="020B0A04020102020204" charset="0"/>
                <a:cs typeface="Arial Black" panose="020B0A04020102020204" charset="0"/>
              </a:rPr>
              <a:t>Workflow</a:t>
            </a:r>
            <a:endParaRPr lang="en-US" sz="3600">
              <a:solidFill>
                <a:schemeClr val="bg1"/>
              </a:solidFill>
              <a:highlight>
                <a:srgbClr val="808080"/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7848600" y="4686300"/>
            <a:ext cx="911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n>
                  <a:noFill/>
                </a:ln>
                <a:highlight>
                  <a:srgbClr val="C0C0C0"/>
                </a:highlight>
              </a:rPr>
              <a:t>Scaling</a:t>
            </a:r>
            <a:endParaRPr lang="en-US" b="1">
              <a:ln>
                <a:noFill/>
              </a:ln>
              <a:highlight>
                <a:srgbClr val="C0C0C0"/>
              </a:highlight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686800" y="1409700"/>
            <a:ext cx="3352800" cy="762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>
            <a:off x="14859000" y="1409700"/>
            <a:ext cx="1759585" cy="1679575"/>
          </a:xfrm>
          <a:prstGeom prst="bentConnector2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2808585" y="4417060"/>
            <a:ext cx="2888615" cy="40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8991600" y="4417060"/>
            <a:ext cx="2222500" cy="40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1"/>
            <a:endCxn id="19" idx="3"/>
          </p:cNvCxnSpPr>
          <p:nvPr/>
        </p:nvCxnSpPr>
        <p:spPr>
          <a:xfrm flipH="1">
            <a:off x="3942715" y="4493260"/>
            <a:ext cx="2449830" cy="762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5" idx="3"/>
            <a:endCxn id="17" idx="1"/>
          </p:cNvCxnSpPr>
          <p:nvPr/>
        </p:nvCxnSpPr>
        <p:spPr>
          <a:xfrm>
            <a:off x="5637530" y="6093460"/>
            <a:ext cx="1449070" cy="1870075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20" idx="1"/>
          </p:cNvCxnSpPr>
          <p:nvPr/>
        </p:nvCxnSpPr>
        <p:spPr>
          <a:xfrm>
            <a:off x="8588375" y="7963535"/>
            <a:ext cx="26981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3"/>
            <a:endCxn id="14" idx="1"/>
          </p:cNvCxnSpPr>
          <p:nvPr/>
        </p:nvCxnSpPr>
        <p:spPr>
          <a:xfrm flipV="1">
            <a:off x="12732385" y="7864475"/>
            <a:ext cx="3111500" cy="99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Text Box 31"/>
          <p:cNvSpPr txBox="1"/>
          <p:nvPr/>
        </p:nvSpPr>
        <p:spPr>
          <a:xfrm>
            <a:off x="6865620" y="2247900"/>
            <a:ext cx="1894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Load the data Set</a:t>
            </a:r>
            <a:endParaRPr lang="en-US" b="1"/>
          </a:p>
        </p:txBody>
      </p:sp>
      <p:sp>
        <p:nvSpPr>
          <p:cNvPr id="33" name="Text Box 32"/>
          <p:cNvSpPr txBox="1"/>
          <p:nvPr/>
        </p:nvSpPr>
        <p:spPr>
          <a:xfrm>
            <a:off x="12192000" y="2378710"/>
            <a:ext cx="3514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Analyse the data -Identify Patterns , relationships</a:t>
            </a:r>
            <a:endParaRPr lang="en-US" b="1"/>
          </a:p>
        </p:txBody>
      </p:sp>
      <p:sp>
        <p:nvSpPr>
          <p:cNvPr id="34" name="Text Box 33"/>
          <p:cNvSpPr txBox="1"/>
          <p:nvPr/>
        </p:nvSpPr>
        <p:spPr>
          <a:xfrm>
            <a:off x="15163800" y="5785485"/>
            <a:ext cx="2613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Encoding-Replacing Null -Dropping Unwanted Columns</a:t>
            </a:r>
            <a:endParaRPr lang="en-US" b="1"/>
          </a:p>
        </p:txBody>
      </p:sp>
      <p:sp>
        <p:nvSpPr>
          <p:cNvPr id="35" name="Text Box 34"/>
          <p:cNvSpPr txBox="1"/>
          <p:nvPr/>
        </p:nvSpPr>
        <p:spPr>
          <a:xfrm>
            <a:off x="11256010" y="5236845"/>
            <a:ext cx="19265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Split the Dataset </a:t>
            </a:r>
            <a:endParaRPr lang="en-US" b="1"/>
          </a:p>
          <a:p>
            <a:r>
              <a:rPr lang="en-US" b="1"/>
              <a:t>Train / Test</a:t>
            </a:r>
            <a:endParaRPr lang="en-US" b="1"/>
          </a:p>
          <a:p>
            <a:r>
              <a:rPr lang="en-US" b="1"/>
              <a:t>80-20</a:t>
            </a:r>
            <a:endParaRPr lang="en-US" b="1"/>
          </a:p>
        </p:txBody>
      </p:sp>
      <p:sp>
        <p:nvSpPr>
          <p:cNvPr id="36" name="Text Box 35"/>
          <p:cNvSpPr txBox="1"/>
          <p:nvPr/>
        </p:nvSpPr>
        <p:spPr>
          <a:xfrm>
            <a:off x="6437630" y="5323840"/>
            <a:ext cx="255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Scaling &amp; Class Balancing</a:t>
            </a:r>
            <a:endParaRPr lang="en-US" altLang="en-US" b="1"/>
          </a:p>
        </p:txBody>
      </p:sp>
      <p:sp>
        <p:nvSpPr>
          <p:cNvPr id="37" name="Text Box 36"/>
          <p:cNvSpPr txBox="1"/>
          <p:nvPr/>
        </p:nvSpPr>
        <p:spPr>
          <a:xfrm>
            <a:off x="1374140" y="8535670"/>
            <a:ext cx="3959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Model Optimization</a:t>
            </a:r>
            <a:endParaRPr lang="en-US" altLang="en-US" b="1"/>
          </a:p>
          <a:p>
            <a:r>
              <a:rPr lang="en-US" altLang="en-US" b="1"/>
              <a:t>Model Training</a:t>
            </a:r>
            <a:endParaRPr lang="en-US" altLang="en-US" b="1"/>
          </a:p>
        </p:txBody>
      </p:sp>
      <p:sp>
        <p:nvSpPr>
          <p:cNvPr id="38" name="Text Box 37"/>
          <p:cNvSpPr txBox="1"/>
          <p:nvPr/>
        </p:nvSpPr>
        <p:spPr>
          <a:xfrm>
            <a:off x="7239000" y="8801100"/>
            <a:ext cx="1431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Predicting the output</a:t>
            </a:r>
            <a:endParaRPr lang="en-US" b="1"/>
          </a:p>
        </p:txBody>
      </p:sp>
      <p:sp>
        <p:nvSpPr>
          <p:cNvPr id="39" name="Text Box 38"/>
          <p:cNvSpPr txBox="1"/>
          <p:nvPr/>
        </p:nvSpPr>
        <p:spPr>
          <a:xfrm>
            <a:off x="11069955" y="8752840"/>
            <a:ext cx="2298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Observe the metrices from all model</a:t>
            </a:r>
            <a:endParaRPr lang="en-US" b="1"/>
          </a:p>
        </p:txBody>
      </p:sp>
      <p:sp>
        <p:nvSpPr>
          <p:cNvPr id="40" name="Text Box 39"/>
          <p:cNvSpPr txBox="1"/>
          <p:nvPr/>
        </p:nvSpPr>
        <p:spPr>
          <a:xfrm>
            <a:off x="15596235" y="8810625"/>
            <a:ext cx="2115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Choose the best model by the score</a:t>
            </a:r>
            <a:endParaRPr lang="en-US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221679">
            <a:off x="14253766" y="3787628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578320">
            <a:off x="16505850" y="2479900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578320">
            <a:off x="16520265" y="511511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0517176" y="-783984"/>
            <a:ext cx="6742124" cy="583837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 rot="-3578320">
            <a:off x="9510285" y="-1010086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0517176" y="5232609"/>
            <a:ext cx="6742124" cy="5838376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5685" r="-15685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 rot="7221679">
            <a:off x="9509528" y="6255403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578320">
            <a:off x="9510285" y="8891922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238" y="379435"/>
            <a:ext cx="9362533" cy="142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1105"/>
              </a:lnSpc>
            </a:pPr>
            <a:r>
              <a:rPr sz="3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Challenges Faced</a:t>
            </a:r>
            <a:endParaRPr lang="en-US" sz="3200" b="1" spc="338">
              <a:solidFill>
                <a:schemeClr val="bg1"/>
              </a:solidFill>
              <a:latin typeface="Arial Black" panose="020B0A04020102020204" charset="0"/>
              <a:ea typeface="Barlow SemiCondensed Bold" panose="00000806000000000000"/>
              <a:cs typeface="Arial Black" panose="020B0A04020102020204" charset="0"/>
              <a:sym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0600" y="2324100"/>
            <a:ext cx="8172450" cy="6647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r>
              <a:rPr sz="3195">
                <a:solidFill>
                  <a:schemeClr val="bg1">
                    <a:lumMod val="9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Imbalanced dataset (more 'No' churn than 'Yes')</a:t>
            </a:r>
            <a:endParaRPr sz="3195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r>
              <a:rPr sz="3195">
                <a:solidFill>
                  <a:schemeClr val="bg1">
                    <a:lumMod val="9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Missing values in TotalCharges</a:t>
            </a:r>
            <a:endParaRPr sz="3195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r>
              <a:rPr lang="en-US" sz="3195">
                <a:solidFill>
                  <a:schemeClr val="bg1">
                    <a:lumMod val="9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Incorrect Total Charges</a:t>
            </a:r>
            <a:endParaRPr sz="3195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r>
              <a:rPr sz="3195">
                <a:solidFill>
                  <a:schemeClr val="bg1">
                    <a:lumMod val="9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Converting categorical features into numerical form</a:t>
            </a:r>
            <a:endParaRPr sz="3195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r>
              <a:rPr sz="3195">
                <a:solidFill>
                  <a:schemeClr val="bg1">
                    <a:lumMod val="9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Selecting important features</a:t>
            </a:r>
            <a:endParaRPr sz="3195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r>
              <a:rPr sz="3195">
                <a:solidFill>
                  <a:schemeClr val="bg1">
                    <a:lumMod val="9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Avoiding model overfitting while keeping good accuracy</a:t>
            </a:r>
            <a:endParaRPr lang="en-US" sz="3195" spc="89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59039" y="7296430"/>
            <a:ext cx="4972384" cy="43058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t="-36663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12895837" y="880259"/>
            <a:ext cx="9083590" cy="786597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rot="-3578320">
            <a:off x="10315128" y="2877622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578320">
            <a:off x="15007529" y="8020199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78320">
            <a:off x="14829197" y="-2430504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221679">
            <a:off x="10210296" y="-1489389"/>
            <a:ext cx="4859752" cy="4205894"/>
          </a:xfrm>
          <a:custGeom>
            <a:avLst/>
            <a:gdLst/>
            <a:ahLst/>
            <a:cxnLst/>
            <a:rect l="l" t="t" r="r" b="b"/>
            <a:pathLst>
              <a:path w="4859752" h="4205894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51036" y="38412"/>
            <a:ext cx="8367318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2170"/>
              </a:lnSpc>
            </a:pPr>
            <a:r>
              <a:rPr sz="3200">
                <a:solidFill>
                  <a:schemeClr val="tx2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EDA</a:t>
            </a:r>
            <a:endParaRPr lang="en-US" sz="3200" b="1" spc="370">
              <a:solidFill>
                <a:schemeClr val="tx2"/>
              </a:solidFill>
              <a:latin typeface="Arial Black" panose="020B0A04020102020204" charset="0"/>
              <a:ea typeface="Barlow SemiCondensed Bold" panose="00000806000000000000"/>
              <a:cs typeface="Arial Black" panose="020B0A04020102020204" charset="0"/>
              <a:sym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0900" y="1866900"/>
            <a:ext cx="9131300" cy="7386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Data Cleaning (handling missing values)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Data Transformation (encoding categorical variables)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Univariate Analysis (Churn distribution, tenure, monthly charges)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Bivariate Analysis (Contract type vs Churn, Internet service vs Churn)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Correlation Analysis for numerical features</a:t>
            </a:r>
            <a:endParaRPr sz="3200"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ü"/>
            </a:pPr>
            <a:r>
              <a:rPr sz="32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Visualizations: bar charts, pie charts, histograms, heatmaps</a:t>
            </a:r>
            <a:endParaRPr lang="en-US" sz="3200" spc="104">
              <a:solidFill>
                <a:srgbClr val="4F6A92"/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Barlow Condensed" panose="0000050600000000000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650" y="203835"/>
            <a:ext cx="5111750" cy="4010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860" y="203835"/>
            <a:ext cx="5028565" cy="4476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5143500"/>
            <a:ext cx="6705600" cy="43338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25" y="5295900"/>
            <a:ext cx="5076825" cy="4476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114300"/>
            <a:ext cx="6705600" cy="4476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50" y="4838700"/>
            <a:ext cx="5111750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221679">
            <a:off x="14253766" y="3787628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578320">
            <a:off x="16505850" y="2479900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578320">
            <a:off x="16520265" y="511511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0517176" y="-783984"/>
            <a:ext cx="6742124" cy="583837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 rot="-3578320">
            <a:off x="9510285" y="-1010086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0517176" y="5232609"/>
            <a:ext cx="6742124" cy="5838376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5685" r="-15685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 rot="7221679">
            <a:off x="9509528" y="6255403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578320">
            <a:off x="9510285" y="8891922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838162" y="37805"/>
            <a:ext cx="9362533" cy="142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1105"/>
              </a:lnSpc>
            </a:pPr>
            <a:r>
              <a:rPr lang="en-US" sz="3200" b="1" spc="338">
                <a:solidFill>
                  <a:schemeClr val="bg1"/>
                </a:solidFill>
                <a:latin typeface="Arial Black" panose="020B0A04020102020204" charset="0"/>
                <a:ea typeface="Barlow SemiCondensed Bold" panose="00000806000000000000"/>
                <a:cs typeface="Arial Black" panose="020B0A04020102020204" charset="0"/>
                <a:sym typeface="+mn-ea"/>
              </a:rPr>
              <a:t>Data Pre-Processing</a:t>
            </a:r>
            <a:endParaRPr lang="en-US" sz="3200" b="1" spc="338">
              <a:solidFill>
                <a:schemeClr val="bg1"/>
              </a:solidFill>
              <a:latin typeface="Arial Black" panose="020B0A04020102020204" charset="0"/>
              <a:ea typeface="Barlow SemiCondensed Bold" panose="00000806000000000000"/>
              <a:cs typeface="Arial Black" panose="020B0A04020102020204" charset="0"/>
              <a:sym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0600" y="2324100"/>
            <a:ext cx="8172450" cy="6647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r>
              <a:rPr lang="en-US" altLang="en-US" sz="3195" spc="89">
                <a:solidFill>
                  <a:schemeClr val="bg1">
                    <a:lumMod val="95000"/>
                  </a:schemeClr>
                </a:solidFill>
                <a:latin typeface="Bahnschrift SemiBold" panose="020B0502040204020203" charset="0"/>
                <a:ea typeface="Barlow Condensed" panose="00000506000000000000"/>
                <a:cs typeface="Bahnschrift SemiBold" panose="020B0502040204020203" charset="0"/>
                <a:sym typeface="+mn-ea"/>
              </a:rPr>
              <a:t>Replaced null values &amp; Removed CustomerID column</a:t>
            </a:r>
            <a:endParaRPr lang="en-US" altLang="en-US" sz="3195" spc="89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endParaRPr lang="en-US" altLang="en-US" sz="3195" spc="89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r>
              <a:rPr lang="en-US" altLang="en-US" sz="3195" spc="89">
                <a:solidFill>
                  <a:schemeClr val="bg1">
                    <a:lumMod val="95000"/>
                  </a:schemeClr>
                </a:solidFill>
                <a:latin typeface="Bahnschrift SemiBold" panose="020B0502040204020203" charset="0"/>
                <a:ea typeface="Barlow Condensed" panose="00000506000000000000"/>
                <a:cs typeface="Bahnschrift SemiBold" panose="020B0502040204020203" charset="0"/>
                <a:sym typeface="+mn-ea"/>
              </a:rPr>
              <a:t>Feature Encoding: Converted categorical → numerical.</a:t>
            </a:r>
            <a:endParaRPr lang="en-US" altLang="en-US" sz="3195" spc="89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endParaRPr lang="en-US" altLang="en-US" sz="3195" spc="89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r>
              <a:rPr lang="en-US" altLang="en-US" sz="3195" spc="89">
                <a:solidFill>
                  <a:schemeClr val="bg1">
                    <a:lumMod val="95000"/>
                  </a:schemeClr>
                </a:solidFill>
                <a:latin typeface="Bahnschrift SemiBold" panose="020B0502040204020203" charset="0"/>
                <a:ea typeface="Barlow Condensed" panose="00000506000000000000"/>
                <a:cs typeface="Bahnschrift SemiBold" panose="020B0502040204020203" charset="0"/>
                <a:sym typeface="+mn-ea"/>
              </a:rPr>
              <a:t>Defined Services seperately</a:t>
            </a:r>
            <a:endParaRPr lang="en-US" altLang="en-US" sz="3195" spc="89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endParaRPr lang="en-US" altLang="en-US" sz="3195" spc="89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charset="0"/>
              <a:buChar char="§"/>
            </a:pPr>
            <a:r>
              <a:rPr lang="en-US" altLang="en-US" sz="3195" spc="89">
                <a:solidFill>
                  <a:schemeClr val="bg1">
                    <a:lumMod val="95000"/>
                  </a:schemeClr>
                </a:solidFill>
                <a:latin typeface="Bahnschrift SemiBold" panose="020B0502040204020203" charset="0"/>
                <a:ea typeface="Barlow Condensed" panose="00000506000000000000"/>
                <a:cs typeface="Bahnschrift SemiBold" panose="020B0502040204020203" charset="0"/>
                <a:sym typeface="+mn-ea"/>
              </a:rPr>
              <a:t>Used StandardScaler / MinMaxScaler.</a:t>
            </a:r>
            <a:endParaRPr lang="en-US" altLang="en-US" sz="3195" spc="89">
              <a:solidFill>
                <a:schemeClr val="bg1">
                  <a:lumMod val="95000"/>
                </a:schemeClr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60755" y="457200"/>
            <a:ext cx="7665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>
                <a:solidFill>
                  <a:schemeClr val="tx2"/>
                </a:solidFill>
                <a:latin typeface="Arial Black" panose="020B0A04020102020204" charset="0"/>
                <a:cs typeface="Arial Black" panose="020B0A04020102020204" charset="0"/>
              </a:rPr>
              <a:t>Handling Data Imbalance </a:t>
            </a:r>
            <a:endParaRPr lang="en-US" sz="4000" b="1">
              <a:solidFill>
                <a:schemeClr val="tx2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90600" y="1485900"/>
            <a:ext cx="13638530" cy="8093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2400">
                <a:latin typeface="Bahnschrift SemiBold" panose="020B0502040204020203" charset="0"/>
                <a:cs typeface="Bahnschrift SemiBold" panose="020B0502040204020203" charset="0"/>
              </a:rPr>
              <a:t>Applied </a:t>
            </a:r>
            <a:r>
              <a:rPr lang="en-US" altLang="en-US" sz="2400">
                <a:solidFill>
                  <a:schemeClr val="accent6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SMOTE</a:t>
            </a:r>
            <a:r>
              <a:rPr lang="en-US" altLang="en-US" sz="2400">
                <a:latin typeface="Bahnschrift SemiBold" panose="020B0502040204020203" charset="0"/>
                <a:cs typeface="Bahnschrift SemiBold" panose="020B0502040204020203" charset="0"/>
              </a:rPr>
              <a:t> (Synthetic Minority Oversampling Technique) the target variable [ “Churn=yes” ] is imbalanced </a:t>
            </a:r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24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Churn = No → ~73%</a:t>
            </a:r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2400"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Churn = Yes → ~27%</a:t>
            </a:r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2400">
                <a:latin typeface="Bahnschrift SemiBold" panose="020B0502040204020203" charset="0"/>
                <a:cs typeface="Bahnschrift SemiBold" panose="020B0502040204020203" charset="0"/>
              </a:rPr>
              <a:t>Without balancing, models may learn to just predict "No" always and still achieve high accuracy.</a:t>
            </a:r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2400">
                <a:latin typeface="Bahnschrift SemiBold" panose="020B0502040204020203" charset="0"/>
                <a:cs typeface="Bahnschrift SemiBold" panose="020B0502040204020203" charset="0"/>
              </a:rPr>
              <a:t>SMOTE creates synthetic samples of the minority class so both classes are balanced.</a:t>
            </a:r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2400">
                <a:solidFill>
                  <a:schemeClr val="accent6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Moderate imbalance</a:t>
            </a:r>
            <a:r>
              <a:rPr lang="en-US" altLang="en-US" sz="2400">
                <a:latin typeface="Bahnschrift SemiBold" panose="020B0502040204020203" charset="0"/>
                <a:cs typeface="Bahnschrift SemiBold" panose="020B0502040204020203" charset="0"/>
              </a:rPr>
              <a:t> .</a:t>
            </a:r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2400">
                <a:latin typeface="Bahnschrift SemiBold" panose="020B0502040204020203" charset="0"/>
                <a:cs typeface="Bahnschrift SemiBold" panose="020B0502040204020203" charset="0"/>
              </a:rPr>
              <a:t>Logistic Regression, SVM → are very sensitive to imbalance. </a:t>
            </a:r>
            <a:r>
              <a:rPr lang="en-US" altLang="en-US" sz="2400">
                <a:solidFill>
                  <a:schemeClr val="accent6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SMOTE improves recall for "Churn".</a:t>
            </a:r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2400">
                <a:latin typeface="Bahnschrift SemiBold" panose="020B0502040204020203" charset="0"/>
                <a:cs typeface="Bahnschrift SemiBold" panose="020B0502040204020203" charset="0"/>
              </a:rPr>
              <a:t>Before Smote Data Shape : </a:t>
            </a:r>
            <a:r>
              <a:rPr lang="en-US" altLang="en-US" sz="2400">
                <a:solidFill>
                  <a:schemeClr val="accent6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(5634, 19) (5634,)</a:t>
            </a:r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endParaRPr lang="en-US" altLang="en-US" sz="2400"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en-US" sz="2400">
                <a:latin typeface="Bahnschrift SemiBold" panose="020B0502040204020203" charset="0"/>
                <a:cs typeface="Bahnschrift SemiBold" panose="020B0502040204020203" charset="0"/>
              </a:rPr>
              <a:t>Train Shape after SMOTE: </a:t>
            </a:r>
            <a:r>
              <a:rPr lang="en-US" altLang="en-US" sz="2400">
                <a:solidFill>
                  <a:schemeClr val="accent6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(8278, 19) (8278,)</a:t>
            </a:r>
            <a:endParaRPr lang="en-US" altLang="en-US" sz="2400">
              <a:solidFill>
                <a:schemeClr val="accent6">
                  <a:lumMod val="7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endParaRPr lang="en-US" altLang="en-US" sz="2400">
              <a:solidFill>
                <a:schemeClr val="accent6">
                  <a:lumMod val="7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3657600" lvl="8" indent="457200"/>
            <a:r>
              <a:rPr lang="en-US" altLang="en-US" sz="2400">
                <a:solidFill>
                  <a:schemeClr val="tx1"/>
                </a:solidFill>
                <a:latin typeface="Bahnschrift SemiBold" panose="020B0502040204020203" charset="0"/>
                <a:cs typeface="Bahnschrift SemiBold" panose="020B0502040204020203" charset="0"/>
              </a:rPr>
              <a:t>---Now both class are in balanced State </a:t>
            </a:r>
            <a:r>
              <a:rPr lang="en-US" altLang="en-US" sz="4000">
                <a:solidFill>
                  <a:schemeClr val="tx1"/>
                </a:solidFill>
                <a:latin typeface="Bahnschrift SemiBold" panose="020B0502040204020203" charset="0"/>
                <a:cs typeface="Bahnschrift SemiBold" panose="020B0502040204020203" charset="0"/>
              </a:rPr>
              <a:t>⚖</a:t>
            </a:r>
            <a:r>
              <a:rPr lang="en-US" altLang="en-US" sz="2400">
                <a:solidFill>
                  <a:schemeClr val="tx1"/>
                </a:solidFill>
                <a:latin typeface="Bahnschrift SemiBold" panose="020B0502040204020203" charset="0"/>
                <a:cs typeface="Bahnschrift SemiBold" panose="020B0502040204020203" charset="0"/>
              </a:rPr>
              <a:t>️ ---</a:t>
            </a:r>
            <a:endParaRPr lang="en-US" altLang="en-US" sz="2400">
              <a:solidFill>
                <a:schemeClr val="tx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336306" y="4404617"/>
            <a:ext cx="4438309" cy="384337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11849816" y="-503377"/>
            <a:ext cx="4438309" cy="384337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355" r="-1535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 rot="0">
            <a:off x="2147261" y="6443624"/>
            <a:ext cx="4438309" cy="384337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865" r="-1486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 rot="0">
            <a:off x="15286624" y="1580657"/>
            <a:ext cx="4438309" cy="3843376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 rot="7221679">
            <a:off x="12844168" y="3496395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221679">
            <a:off x="-228763" y="8379277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578320">
            <a:off x="15807017" y="-106110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578320">
            <a:off x="15180805" y="487421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578320">
            <a:off x="3851468" y="510270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1707" y="37820"/>
            <a:ext cx="8367318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640"/>
              </a:lnSpc>
            </a:pPr>
            <a:r>
              <a:rPr sz="32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Modeling</a:t>
            </a:r>
            <a:endParaRPr lang="en-US" sz="3200" b="1" spc="323">
              <a:solidFill>
                <a:schemeClr val="bg1"/>
              </a:solidFill>
              <a:latin typeface="Arial Black" panose="020B0A04020102020204" charset="0"/>
              <a:ea typeface="Barlow SemiCondensed Bold" panose="00000806000000000000"/>
              <a:cs typeface="Arial Black" panose="020B0A04020102020204" charset="0"/>
              <a:sym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553835" y="6960235"/>
            <a:ext cx="9146540" cy="2051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indent="-457200" algn="just">
              <a:lnSpc>
                <a:spcPts val="4000"/>
              </a:lnSpc>
              <a:spcBef>
                <a:spcPct val="0"/>
              </a:spcBef>
              <a:buFont typeface="Segoe UI" panose="020B0502040204020203" charset="0"/>
              <a:buChar char="»"/>
            </a:pPr>
            <a:r>
              <a:rPr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Evaluation using Confusion Matrix, Accuracy, Precision, Recall, F1-Score</a:t>
            </a:r>
            <a:endParaRPr sz="32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lvl="1" indent="-457200" algn="just">
              <a:lnSpc>
                <a:spcPts val="4000"/>
              </a:lnSpc>
              <a:spcBef>
                <a:spcPct val="0"/>
              </a:spcBef>
              <a:buFont typeface="Segoe UI" panose="020B0502040204020203" charset="0"/>
              <a:buChar char="»"/>
            </a:pPr>
            <a:r>
              <a:rPr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Feature importance analysis to identify key churn drivers</a:t>
            </a:r>
            <a:endParaRPr lang="en-US" sz="3200" spc="104">
              <a:solidFill>
                <a:schemeClr val="bg1"/>
              </a:solidFill>
              <a:latin typeface="Bahnschrift SemiBold" panose="020B0502040204020203" charset="0"/>
              <a:ea typeface="Barlow Condensed" panose="00000506000000000000"/>
              <a:cs typeface="Bahnschrift SemiBold" panose="020B0502040204020203" charset="0"/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684530" y="1714500"/>
            <a:ext cx="98120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0" algn="ctr">
              <a:lnSpc>
                <a:spcPct val="150000"/>
              </a:lnSpc>
              <a:spcBef>
                <a:spcPct val="0"/>
              </a:spcBef>
              <a:buFont typeface="Segoe UI" panose="020B0502040204020203" charset="0"/>
              <a:buChar char="»"/>
            </a:pPr>
            <a:r>
              <a:rPr lang="en-US"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LR / </a:t>
            </a:r>
            <a:r>
              <a:rPr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R</a:t>
            </a:r>
            <a:r>
              <a:rPr lang="en-US"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F /</a:t>
            </a:r>
            <a:r>
              <a:rPr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 </a:t>
            </a:r>
            <a:r>
              <a:rPr lang="en-US"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SVM / Light GBM / XGBoost / CatBoost </a:t>
            </a:r>
            <a:r>
              <a:rPr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for churn prediction</a:t>
            </a:r>
            <a:endParaRPr sz="32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0" lvl="1" indent="0" algn="ctr">
              <a:lnSpc>
                <a:spcPct val="150000"/>
              </a:lnSpc>
              <a:spcBef>
                <a:spcPct val="0"/>
              </a:spcBef>
              <a:buFont typeface="Segoe UI" panose="020B0502040204020203" charset="0"/>
              <a:buChar char="»"/>
            </a:pPr>
            <a:r>
              <a:rPr lang="en-US" sz="3200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  <a:sym typeface="+mn-ea"/>
              </a:rPr>
              <a:t>HyperParameter Tuning have been done for Above Models</a:t>
            </a:r>
            <a:endParaRPr sz="32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0" lvl="1" indent="0" algn="ctr">
              <a:lnSpc>
                <a:spcPct val="150000"/>
              </a:lnSpc>
              <a:spcBef>
                <a:spcPct val="0"/>
              </a:spcBef>
              <a:buFont typeface="Segoe UI" panose="020B0502040204020203" charset="0"/>
              <a:buChar char="»"/>
            </a:pPr>
            <a:endParaRPr sz="32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  <a:p>
            <a:pPr marL="0" lvl="1" indent="0" algn="ctr">
              <a:lnSpc>
                <a:spcPct val="150000"/>
              </a:lnSpc>
              <a:spcBef>
                <a:spcPct val="0"/>
              </a:spcBef>
              <a:buFont typeface="Segoe UI" panose="020B0502040204020203" charset="0"/>
              <a:buNone/>
            </a:pPr>
            <a:endParaRPr lang="en-US" altLang="en-US" sz="3200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10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11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12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13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14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15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16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17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18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19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2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20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21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22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23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24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25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26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27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3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4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5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6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7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8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ags/tag9.xml><?xml version="1.0" encoding="utf-8"?>
<p:tagLst xmlns:p="http://schemas.openxmlformats.org/presentationml/2006/main">
  <p:tag name="KSO_WM_DIAGRAM_VIRTUALLY_FRAME" val="{&quot;height&quot;:376.95,&quot;left&quot;:57.8,&quot;top&quot;:113.05,&quot;width&quot;:1348.8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3496</Words>
  <Application>WPS Presentation</Application>
  <PresentationFormat>On-screen Show (4:3)</PresentationFormat>
  <Paragraphs>168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6" baseType="lpstr">
      <vt:lpstr>Arial</vt:lpstr>
      <vt:lpstr>SimSun</vt:lpstr>
      <vt:lpstr>Wingdings</vt:lpstr>
      <vt:lpstr>Arial Black</vt:lpstr>
      <vt:lpstr>Barlow SemiCondensed Bold</vt:lpstr>
      <vt:lpstr>Bahnschrift SemiBold</vt:lpstr>
      <vt:lpstr>Barlow Condensed</vt:lpstr>
      <vt:lpstr>Wingdings</vt:lpstr>
      <vt:lpstr>Segoe UI</vt:lpstr>
      <vt:lpstr>Barlow SemiCondensed Medium</vt:lpstr>
      <vt:lpstr>Barlow Condensed Bold</vt:lpstr>
      <vt:lpstr>Segoe Print</vt:lpstr>
      <vt:lpstr>Barlow SemiCondensed Semi-Bold</vt:lpstr>
      <vt:lpstr>Barlow SemiCondensed</vt:lpstr>
      <vt:lpstr>Microsoft YaHei</vt:lpstr>
      <vt:lpstr>Arial Unicode MS</vt:lpstr>
      <vt:lpstr>Calibri</vt:lpstr>
      <vt:lpstr>Bahnschrift</vt:lpstr>
      <vt:lpstr>Bahnschrift Condensed</vt:lpstr>
      <vt:lpstr>Bahnschrift Light</vt:lpstr>
      <vt:lpstr>Bahnschrift Light Condensed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Geometric Simple Photo Business Company Presentation</dc:title>
  <dc:creator/>
  <cp:lastModifiedBy>Welcome</cp:lastModifiedBy>
  <cp:revision>8</cp:revision>
  <dcterms:created xsi:type="dcterms:W3CDTF">2006-08-16T00:00:00Z</dcterms:created>
  <dcterms:modified xsi:type="dcterms:W3CDTF">2025-08-20T19:16:49Z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6D1170D0E7A34CF9AA634BFE0C7E7961_13</vt:lpwstr>
  </property>
  <property fmtid="{D5CDD505-2E9C-101B-9397-08002B2CF9AE}" pid="3" name="KSOProductBuildVer">
    <vt:lpwstr>1033-12.2.0.21931</vt:lpwstr>
  </property>
</Properties>
</file>